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</p:sldMasterIdLst>
  <p:notesMasterIdLst>
    <p:notesMasterId r:id="rId8"/>
  </p:notesMasterIdLst>
  <p:sldIdLst>
    <p:sldId id="795" r:id="rId2"/>
    <p:sldId id="819" r:id="rId3"/>
    <p:sldId id="818" r:id="rId4"/>
    <p:sldId id="808" r:id="rId5"/>
    <p:sldId id="809" r:id="rId6"/>
    <p:sldId id="810" r:id="rId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  <a:srgbClr val="FF9900"/>
    <a:srgbClr val="9966FF"/>
    <a:srgbClr val="EBE600"/>
    <a:srgbClr val="9999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5161" autoAdjust="0"/>
  </p:normalViewPr>
  <p:slideViewPr>
    <p:cSldViewPr>
      <p:cViewPr>
        <p:scale>
          <a:sx n="118" d="100"/>
          <a:sy n="118" d="100"/>
        </p:scale>
        <p:origin x="-143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80"/>
      <c:depthPercent val="10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5147337678112"/>
          <c:y val="0.14785006527052552"/>
          <c:w val="0.688612164561753"/>
          <c:h val="0.676269650594378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2.0966729769299561E-2"/>
                  <c:y val="-0.2134008383452889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Заболевания, связанные с воздействием физических факторов - 53,04%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E06-44DA-8263-7F4194078579}"/>
                </c:ext>
              </c:extLst>
            </c:dLbl>
            <c:dLbl>
              <c:idx val="1"/>
              <c:layout>
                <c:manualLayout>
                  <c:x val="-9.8315464948339079E-2"/>
                  <c:y val="-3.371361515387179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u="none" strike="noStrike" baseline="0" dirty="0" smtClean="0">
                        <a:effectLst/>
                      </a:rPr>
                      <a:t>Заболевания, связанные с физическими перегрузками и перенапряжением отдельных органов и систем - 16,52% </a:t>
                    </a:r>
                    <a:r>
                      <a:rPr lang="ru-RU" sz="120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E06-44DA-8263-7F4194078579}"/>
                </c:ext>
              </c:extLst>
            </c:dLbl>
            <c:dLbl>
              <c:idx val="2"/>
              <c:layout>
                <c:manualLayout>
                  <c:x val="-1.9430515253484076E-2"/>
                  <c:y val="-0.1952854196755916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u="none" strike="noStrike" baseline="0" dirty="0" smtClean="0">
                        <a:effectLst/>
                      </a:rPr>
                      <a:t>Заболевания, связанные с воздействием химических веществ - 13,91%</a:t>
                    </a:r>
                    <a:r>
                      <a:rPr lang="ru-RU" sz="1200" dirty="0"/>
                      <a:t>
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E06-44DA-8263-7F4194078579}"/>
                </c:ext>
              </c:extLst>
            </c:dLbl>
            <c:dLbl>
              <c:idx val="3"/>
              <c:layout>
                <c:manualLayout>
                  <c:x val="-2.9394423721896689E-3"/>
                  <c:y val="6.752424333804180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u="none" strike="noStrike" baseline="0" dirty="0" smtClean="0">
                        <a:effectLst/>
                      </a:rPr>
                      <a:t>Заболевания, связанные с воздействием промышленных аэрозолей - 10,43% </a:t>
                    </a:r>
                    <a:r>
                      <a:rPr lang="ru-RU" sz="120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E06-44DA-8263-7F4194078579}"/>
                </c:ext>
              </c:extLst>
            </c:dLbl>
            <c:dLbl>
              <c:idx val="4"/>
              <c:layout>
                <c:manualLayout>
                  <c:x val="-6.5988077595898004E-2"/>
                  <c:y val="6.3933868459060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u="none" strike="noStrike" baseline="0" dirty="0" smtClean="0">
                        <a:effectLst/>
                      </a:rPr>
                      <a:t>Заболевания, связанные с воздействием биологических факторов - 4,38%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E06-44DA-8263-7F4194078579}"/>
                </c:ext>
              </c:extLst>
            </c:dLbl>
            <c:dLbl>
              <c:idx val="5"/>
              <c:layout>
                <c:manualLayout>
                  <c:x val="-0.20496051286203604"/>
                  <c:y val="4.772160732140873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Аллергические заболевания - 1,74%
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E06-44DA-8263-7F41940785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Заболевания, связанные с воздействием физических факторов - 53,04%</c:v>
                </c:pt>
                <c:pt idx="1">
                  <c:v>Заболевания, связанные с физическими перегрузками и перенапряжением отдельных органов и систем - 16,52%</c:v>
                </c:pt>
                <c:pt idx="2">
                  <c:v>Заболевания, связанные с воздействием химических веществ - 13,91%</c:v>
                </c:pt>
                <c:pt idx="3">
                  <c:v>Заболевания, связанные с воздействием промышленных аэрозолей - 10,43%</c:v>
                </c:pt>
                <c:pt idx="4">
                  <c:v>Заболевания, связанные с воздействием биологических факторов - 4,38%</c:v>
                </c:pt>
                <c:pt idx="5">
                  <c:v>Аллергические заболевания - 1,74%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53.04</c:v>
                </c:pt>
                <c:pt idx="1">
                  <c:v>16.52</c:v>
                </c:pt>
                <c:pt idx="2">
                  <c:v>13.91</c:v>
                </c:pt>
                <c:pt idx="3">
                  <c:v>10.43</c:v>
                </c:pt>
                <c:pt idx="4">
                  <c:v>4.38</c:v>
                </c:pt>
                <c:pt idx="5">
                  <c:v>1.74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E06-44DA-8263-7F419407857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435" tIns="47718" rIns="95435" bIns="47718" numCol="1" anchor="t" anchorCtr="0" compatLnSpc="1">
            <a:prstTxWarp prst="textNoShape">
              <a:avLst/>
            </a:prstTxWarp>
          </a:bodyPr>
          <a:lstStyle>
            <a:lvl1pPr defTabSz="955382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435" tIns="47718" rIns="95435" bIns="47718" numCol="1" anchor="t" anchorCtr="0" compatLnSpc="1">
            <a:prstTxWarp prst="textNoShape">
              <a:avLst/>
            </a:prstTxWarp>
          </a:bodyPr>
          <a:lstStyle>
            <a:lvl1pPr algn="r" defTabSz="955382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721225"/>
            <a:ext cx="5411787" cy="4475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435" tIns="47718" rIns="95435" bIns="47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28938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435" tIns="47718" rIns="95435" bIns="47718" numCol="1" anchor="b" anchorCtr="0" compatLnSpc="1">
            <a:prstTxWarp prst="textNoShape">
              <a:avLst/>
            </a:prstTxWarp>
          </a:bodyPr>
          <a:lstStyle>
            <a:lvl1pPr defTabSz="955382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435" tIns="47718" rIns="95435" bIns="47718" numCol="1" anchor="b" anchorCtr="0" compatLnSpc="1">
            <a:prstTxWarp prst="textNoShape">
              <a:avLst/>
            </a:prstTxWarp>
          </a:bodyPr>
          <a:lstStyle>
            <a:lvl1pPr algn="r" defTabSz="955382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F2B773-A1C8-485E-9536-2766715521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899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DEE50-61DE-4B5A-8137-74B7FD4E403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5761-41B2-45B5-B828-576A8EAA27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204563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9570-8A51-48C3-8A9C-D45299F914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191190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9B45-B0CC-4D8C-AB46-40F303947C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957959"/>
      </p:ext>
    </p:extLst>
  </p:cSld>
  <p:clrMapOvr>
    <a:masterClrMapping/>
  </p:clrMapOvr>
  <p:transition spd="slow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35B5-D3D1-4739-B745-DC5C1F301A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097313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5FD3-8E1A-4C91-89F4-20B798121F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943023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933D-1265-49AF-BE93-B9117120E2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471380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7DF51-A7B5-43F3-9624-7BDB697395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824593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6DB2-4EAC-4ACB-A3C0-7984B555CA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602918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B0D7-5CDE-42CE-A6BB-18A0B0D206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478412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0A70-7F14-49EF-A3C8-DAAC3C245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423722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AC07-EB79-47E1-A800-993AF88AAC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858513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7992-37B1-4439-A2DE-2BCBAAF94D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122394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4914825-6EB5-4EC7-B2C8-8715AC9DFE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transition spd="slow">
    <p:strips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63.rospotrebnadzor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323528" y="2708920"/>
            <a:ext cx="8704038" cy="95410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"/>
              </a:spcBef>
              <a:defRPr/>
            </a:pPr>
            <a:r>
              <a:rPr lang="ru-RU" sz="2800" dirty="0"/>
              <a:t>«О состоянии профессиональной </a:t>
            </a:r>
            <a:r>
              <a:rPr lang="ru-RU" sz="2800" dirty="0" smtClean="0"/>
              <a:t>заболеваемости работников в </a:t>
            </a:r>
            <a:r>
              <a:rPr lang="ru-RU" sz="2800" dirty="0"/>
              <a:t>Самарской </a:t>
            </a:r>
            <a:r>
              <a:rPr lang="ru-RU" sz="2800" dirty="0" smtClean="0"/>
              <a:t>области»</a:t>
            </a:r>
            <a:endParaRPr lang="ru-RU" sz="3200" dirty="0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251520" y="5157192"/>
            <a:ext cx="87129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cs typeface="Times New Roman" pitchFamily="18" charset="0"/>
              </a:rPr>
              <a:t>Начальник </a:t>
            </a:r>
            <a:r>
              <a:rPr lang="ru-RU" sz="2000" dirty="0">
                <a:solidFill>
                  <a:srgbClr val="000066"/>
                </a:solidFill>
                <a:cs typeface="Times New Roman" pitchFamily="18" charset="0"/>
              </a:rPr>
              <a:t>отдела надзора по гигиене труда, радиационной гигиене и надзора на </a:t>
            </a:r>
            <a:r>
              <a:rPr lang="ru-RU" sz="2000" dirty="0" smtClean="0">
                <a:solidFill>
                  <a:srgbClr val="000066"/>
                </a:solidFill>
                <a:cs typeface="Times New Roman" pitchFamily="18" charset="0"/>
              </a:rPr>
              <a:t>транспорте, к.м.н. </a:t>
            </a:r>
            <a:endParaRPr lang="ru-RU" sz="2000" dirty="0">
              <a:solidFill>
                <a:srgbClr val="00006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000066"/>
                </a:solidFill>
                <a:cs typeface="Times New Roman" pitchFamily="18" charset="0"/>
              </a:rPr>
              <a:t>Рязанова Ольга Юрьевна</a:t>
            </a:r>
            <a:endParaRPr lang="ru-RU" sz="2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pic>
        <p:nvPicPr>
          <p:cNvPr id="2052" name="Picture 8" descr="C:\Users\PC\Desktop\back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Управление Роспотребнадзора по Самарской област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0350"/>
            <a:ext cx="48974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685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" grpId="0" animBg="1"/>
      <p:bldP spid="993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0" y="-37265"/>
            <a:ext cx="9144000" cy="836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</a:rPr>
              <a:t>      </a:t>
            </a:r>
            <a:endParaRPr lang="ru-RU" sz="1800" dirty="0" smtClean="0"/>
          </a:p>
        </p:txBody>
      </p:sp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>
          <a:xfrm>
            <a:off x="395035" y="188640"/>
            <a:ext cx="8229600" cy="55054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cap="all" dirty="0" smtClean="0">
                <a:solidFill>
                  <a:srgbClr val="0033CC"/>
                </a:solidFill>
                <a:latin typeface="Times New Roman" pitchFamily="18" charset="0"/>
              </a:rPr>
              <a:t>Показатели профессиональной заболеваемости в Самарской  области  в 2016 - 2025 гг.</a:t>
            </a:r>
            <a:endParaRPr lang="ru-RU" altLang="ru-RU" sz="1800" cap="all" dirty="0" smtClean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19063" y="44450"/>
            <a:ext cx="619125" cy="7191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85152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Относительные </a:t>
            </a:r>
            <a:r>
              <a:rPr lang="ru-RU" dirty="0"/>
              <a:t>показатели профессиональной </a:t>
            </a:r>
          </a:p>
          <a:p>
            <a:r>
              <a:rPr lang="ru-RU" dirty="0"/>
              <a:t>заболеваемости в </a:t>
            </a:r>
            <a:r>
              <a:rPr lang="ru-RU" dirty="0" smtClean="0"/>
              <a:t>2016-2025г.г</a:t>
            </a:r>
            <a:r>
              <a:rPr lang="ru-RU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7DF51-A7B5-43F3-9624-7BDB6973956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7" name="TextBox 1"/>
          <p:cNvSpPr txBox="1"/>
          <p:nvPr/>
        </p:nvSpPr>
        <p:spPr>
          <a:xfrm>
            <a:off x="5220072" y="3284984"/>
            <a:ext cx="3240360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Абсолютные показатели профессиональной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заболеваемости в 2016-2025 гг.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" y="1313185"/>
            <a:ext cx="4402832" cy="297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202956" cy="292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82236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dirty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33CC"/>
                </a:solidFill>
                <a:latin typeface="Times New Roman" pitchFamily="18" charset="0"/>
              </a:rPr>
              <a:t>      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27584"/>
          </a:xfrm>
        </p:spPr>
        <p:txBody>
          <a:bodyPr/>
          <a:lstStyle/>
          <a:p>
            <a:r>
              <a:rPr lang="ru-RU" sz="1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НОЗОЛОГИЧЕСКИХ ФОРМ ПРОФЕССИОНАЛЬНЫХ ЗАБОЛЕВАНИЙ В 2025 ГОДУ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19063" y="58738"/>
            <a:ext cx="619125" cy="7191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53409706"/>
              </p:ext>
            </p:extLst>
          </p:nvPr>
        </p:nvGraphicFramePr>
        <p:xfrm>
          <a:off x="467544" y="836712"/>
          <a:ext cx="83529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18214351"/>
              </p:ext>
            </p:extLst>
          </p:nvPr>
        </p:nvGraphicFramePr>
        <p:xfrm>
          <a:off x="251520" y="764704"/>
          <a:ext cx="84969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2234085"/>
      </p:ext>
    </p:extLst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dirty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33CC"/>
                </a:solidFill>
                <a:latin typeface="Times New Roman" pitchFamily="18" charset="0"/>
              </a:rPr>
              <a:t>      </a:t>
            </a:r>
            <a:endParaRPr lang="ru-RU" sz="1800" dirty="0"/>
          </a:p>
        </p:txBody>
      </p:sp>
      <p:sp>
        <p:nvSpPr>
          <p:cNvPr id="7170" name="Заголовок 4"/>
          <p:cNvSpPr>
            <a:spLocks noGrp="1"/>
          </p:cNvSpPr>
          <p:nvPr>
            <p:ph type="title"/>
          </p:nvPr>
        </p:nvSpPr>
        <p:spPr>
          <a:xfrm>
            <a:off x="935038" y="0"/>
            <a:ext cx="8208962" cy="8112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266700" algn="l"/>
              </a:tabLst>
              <a:defRPr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cap="all" dirty="0">
                <a:solidFill>
                  <a:srgbClr val="0033CC"/>
                </a:solidFill>
                <a:latin typeface="Times New Roman" pitchFamily="18" charset="0"/>
              </a:rPr>
              <a:t>Показатели профессиональной заболеваемости  в Самарской области по видам экономической деятельности в </a:t>
            </a:r>
            <a:r>
              <a:rPr lang="ru-RU" sz="1900" b="1" cap="all" dirty="0" smtClean="0">
                <a:solidFill>
                  <a:srgbClr val="0033CC"/>
                </a:solidFill>
                <a:latin typeface="Times New Roman" pitchFamily="18" charset="0"/>
              </a:rPr>
              <a:t>2023-2025 </a:t>
            </a:r>
            <a:r>
              <a:rPr lang="ru-RU" sz="1900" b="1" cap="all" dirty="0">
                <a:solidFill>
                  <a:srgbClr val="0033CC"/>
                </a:solidFill>
                <a:latin typeface="Times New Roman" pitchFamily="18" charset="0"/>
              </a:rPr>
              <a:t>г.г., на 10 тыс. работающих </a:t>
            </a:r>
            <a:br>
              <a:rPr lang="ru-RU" sz="1900" b="1" cap="all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88918805"/>
              </p:ext>
            </p:extLst>
          </p:nvPr>
        </p:nvGraphicFramePr>
        <p:xfrm>
          <a:off x="148536" y="1484784"/>
          <a:ext cx="8671936" cy="4248473"/>
        </p:xfrm>
        <a:graphic>
          <a:graphicData uri="http://schemas.openxmlformats.org/drawingml/2006/table">
            <a:tbl>
              <a:tblPr firstCol="1" bandRow="1"/>
              <a:tblGrid>
                <a:gridCol w="45427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12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0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76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7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экономической деятельности</a:t>
                      </a:r>
                    </a:p>
                  </a:txBody>
                  <a:tcPr marL="91435" marR="91435" marT="45705" marB="45705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5" marB="45705" horzOverflow="overflow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264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Раздел A Сельское, лесное хозяйство, охота, рыболовство и рыбоводство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0,13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57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аздел B Добыча полезных ископаемых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2,84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60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Раздел C Обрабатывающие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1,93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2,75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3,78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5264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Раздел D Обеспечение электрической энергией, газом и паром; кондиционирование воздуха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0,37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657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Раздел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F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Строительство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0,23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4887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Раздел H Транспортировка и хранение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0,93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5264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Раздел Q Деятельность в области здравоохранения и социальных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19063" y="58738"/>
            <a:ext cx="619125" cy="7191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14394"/>
      </p:ext>
    </p:extLst>
  </p:cSld>
  <p:clrMapOvr>
    <a:masterClrMapping/>
  </p:clrMapOvr>
  <p:transition spd="slow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1800" cap="all" dirty="0">
                <a:solidFill>
                  <a:srgbClr val="0033CC"/>
                </a:solidFill>
                <a:latin typeface="Times New Roman" pitchFamily="18" charset="0"/>
              </a:rPr>
              <a:t>ПРОФЕССИОНАЛЬНЫЙ СОСТАВ ПОСТРАДАВШИХ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1800" cap="all" dirty="0">
                <a:solidFill>
                  <a:srgbClr val="0033CC"/>
                </a:solidFill>
                <a:latin typeface="Times New Roman" pitchFamily="18" charset="0"/>
              </a:rPr>
              <a:t>В САМАРСКОЙ ОБЛАСТИ В 2025 г.</a:t>
            </a:r>
            <a:endParaRPr lang="ru-RU" sz="1800" cap="all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7171" name="AutoShape 11" descr="data:image/jpeg;base64,/9j/4AAQSkZJRgABAQAAAQABAAD/2wCEAAkGBhQSERQUEhQVFBUWFhwYGBgYGR0cHBgXHBoXFhwWGCAYHCYeFxklGxcYHy8gIycqLCwsFx4yNTAqNScrLCkBCQoKDgwOGg8PGikcHR0pKSkpMCksKSwpKSkpKSkpLCkpKSkpKSksLCwpKSkpKSkpKSwsLCwsKSwsLCksKSksLP/AABEIANIA2gMBIgACEQEDEQH/xAAcAAACAwEBAQEAAAAAAAAAAAAABwQFBgMIAgH/xABKEAACAQIEAwYDBAcFBAkFAAABAgMEEQAFEiEGMUEHEyJRYXEygZEUQlKhI2JyscHR8AgzgpKiJENTYxUXRHOTwtLT4RhUZIOy/8QAGQEBAAMBAQAAAAAAAAAAAAAAAAECAwQF/8QAJBEBAQACAgICAgIDAAAAAAAAAAECEQMhEjFBURNxBJEiMvD/2gAMAwEAAhEDEQA/AHgcYHtZ49nyuGCSBI3MkhVhIGIsF1baWGN8cJ7+0iv+yUp/57f/AMH+WAy//wBRtd/wKX6S/wDu46L/AGj6u29NTk+8n/rwosGAcUX9pCoHxUsB9mcfvvjoP7SU3/2cX/iN/wCnCaAxsuAuzaXMdUjMIadDZ5SLktsdEYuNTWI62Fx7YDZ1n9o+cqRHSRI3QtIzj1uAq3+uK9v7Rdff+5pf8j/+7i5qexOiZdMVTURt+KRUdD7qukr73+uFLxDw7LR1EkEwAZD0NwykXVh6FSD88TZZ7DFp/wC0BmUjBUp6dmOwCpIST6ASXONnlfFPEEtmajpI1PSQsht7d6W/L5Yh9mmQx0cMcmlTJKgZ32JAYBgqnmFAIuOpvfpjYcTcRx0VK9RJuqjwj8bH4VHuevQA4RFq5yzNpCv+0xpGRzKSF19TdkQqPcfPFtHICLggg9RhccL5NNUKtVmLd5JIA8cB/uoFPiXwHZ5LWOprkbWta+NlTlr+G/8AXU4nSNre+DVipzfiWCkj7yqlSEdCx+I/qjmx9gcYtO1CSvqGp8ojRysZcyzhlS4dRYAbkEEi+2+KrGVfH7hfDjitpDEMzpIYo5HCGeKoXSCxtfRJ4iANzZibAm2N8jbYD7wYMGAMGDBgDBgwYAwYMGAMGDBgDBgwYD8Iwov7SC/7FTH/APIP5xt/LDewpv7RUV6Gm2J/2kC3neOTYeu2A87AY/dOH9wJ2NU1PCtRmSd5KQD3R+CPyUgfG/nzA+V8aifKsvYFf+j6YqfONAf9K3/PFscbl6HluKMkgAXJNgPMnl749SZdQrS0VPSxjaJbMfN/vN63YsfpjKcQcK5dT2rEo5A0BEmiBzZyLEagymyggEkW5HmMXvC3FkFfFriNmHxxn4kP8V8mGx9CLYnVwvYmjFLxXwnFXxaZPDIoIjlAuyddJ/HHe916XuLHF/LDb2xyOOnrKKlpkPE82XyiizAWVQBHMNxo5Df70e2x5ruD6aHM4PtlZTwv4qWntUSAbh3a4jT1GlSx6aT64t+IeHYayIxzLf8ACw2ZGtzU29vcDfGa4J4dr6WWWFgklKvi7y+/KwKC+o7KoKn4bDflfnz47j6TDXiIa1t74q+M+K2o+6pqWPvqyouIo+g85ZPJB+djysSKiq4sjoE72YkrewRd2djyVB1b+vXCzru0SqGY1FYoipndRCon8bwxqRdVW1wxIubrzJxT2enHi/OEpKhgxWvrxtNUTjXHG3PuoIz4Tpva7A7nYDpEpeOqylj+1LIPtFU2ksyKbQwgKoUWsq6jawHJBjNyVEAYsddQ5OolxpQnckkXLve56pjV5hQxKglqUUrFEkUUd2VO9I712IHiZU1hdII1HrZWxrhhuX7LVnVVb5vU0cVfI4EdJ3jmNVDFpGB2B8I8OjpyHrjZZdx5JQzrSFjWRKoCBk0VPdgAKUt4KmwBGkBXuORPNY0lFI0oqYaoFgAoKoLaQLBNN+VgBpPliyr8gqsxMY0SO6XGqKIDZrHxHvdK8rgm3tjfPgnhv1fj6Z+fenougzBZkWSMhkcXVhyI/rpiVhBZV2lz5TWtSVas0KECS5DSKx8RmVh8eoMCQb6uexJBelDWLKiyIwZHUMrDkQRcEY47NVqk4MGDEAwYMGAMGDBgDBgwYAwYMGAMZzjDKBM1I7AFYKjvrHqwjkVP9bKfljR4r87/ALsftD+OAps6r+8KgcgL/M7HFZiXNHceuImOrissVGMDxLwbLTzfbcsJWRbl4lGzDm2kDYg9Y/pvix4k4ukEppKBO+qfvH7sQ82J2uL732G199sRKLgGpkIkrK+dnvfTCxVQfIH+Sj0OGWsupBoeDON4q+O3wTKPHGfoWS+7Lf5jkfW+kp/w7+nr6YXGfdnDoRU0MsgqUOq7MLv7Gw8fvcN18zqOznjRK8mCo/Q1SA60tbXbmUB5EWN15jptyx7wqWth4dci7EL6cz+WM1xvxVBlRjU95NUPusaEKQl95GJBsOYAtvY8rEixz/tPpqWQUsIkrak7d1FZiD5Ow2HqBcjrbH7S5fUqr1/2GI5hIQpjM+6wgWCLIQQr2FzpFiTiLnlTTL5hm2W5zSyU6SimqWIZVqBoKOpB6eEgjUCFPXlhUR8MRGWriWoEvcQNKkkQ8EhQAsPFuABq3HO1xhkcT5zQ1LmLMYKiimPI1ALof2JEuwF+ouOlsYjPoJqeFYEZWhckRToFBdH+KF3XmCQDzs1vYLT9LzXyi8OoUgR0CAyTOskjIr6Io0iYqA4Kgt3nlc2Ava+K3iziVquW+wjW+hRsAOpt6/1zOP3OJxDGKZDuN5SPvNzt7D+A8sUBONsp4Tw/tTe+11wtmJjmVfuuQrD32B+V/oTibXcV1McrKr92VYi6CzCx6HmPriBwrQtLURgC+lgx+RBA+ZsMNLMuAYj3QrJIYHmv3eohWNrXsbgdRz8xjp4vK8Nnl49/2zysmXooK2ukmdpJHaR2NyzElifUnfyx6h7HGb/oak13vpe1/wAPevp+Wm2E23Z3SLX/AGOSueB/DvJEAG1C+lWLgXItY8jfa/LD8enSmp4qeIaVRAqjqEUW3PmbfvxxZY+NaS7Xt8fuKyhrfCLm+2/nixRwRtiLNJfWDBgxAMGDBgDBgwYAwYMGA4VNWsa6mNh/XLFHmGeiRdIU2ve5Pl6DH5xK51oOmm/1JxTK99wb43w45ZuoT1N8ZXtEz80dKXj/AL2Q93H+2wPi+Qufe2JHEXFKUEaSSAsjSqht0BuS3qQFO3XFDxaVqc0ylQQ0R1zAg3DW0sD6jwL9Til/wvSVnwZwuKOnGreaTxysdyWIvpvzstyPU6j1xf47VI3GJDtDSQmpq3WONbHxflsNyx6KOeNpnMcdqu1HlyqhlnISNVLeIhRYblmJNgoHnjK1U9RmzOuWqKOjY6Za3QFkqAPDphFgxTpqJHltaxkUdHPnTLNVIYcuU6oqc7NUkfDLPblH1Ce3PmdhXVqxKI41UWAFgAAqjYAAbfLljnyyt9rSIvCfBFJlyaKdAGI8UhsZH9Seg9BYemL8jGR1sWvclvPe+LiHM+6H+0SxqP12sR5XPIexxRa46UXEnEmhWSvy2Z6a/wAahJ0tv43VTqjNuttr88ZCfIctqKOpGUTd5IUMiU2u41rZiVjkGu9v8JIXDOk4rowd6qmG9t5o+f8AmxnuKOzqjzCPvYNEVR8UdTDYHWCbElNnGrmb6vI3xaWzuKvLs4Nzqve+9+d77/O+OSLfGr49pKiKUxVyAVKc5h/2iPkrseTkWtrsCRs24xmaQjWt+WoX9r4Tuh19j3ByxBp5ttILMTyWwvYnyA/O/lsv+NeJJM1zEmMFlZhFTp+rqsu3mxOo/teQAG2zbOC+XGiinhhlmax71tAkjB1FVcjShYsB4iAQCL7449kvZ1Uieaokj7l4kIgaQEr3sgI71bbSKqEkEGxLDfqN/wCR1l4/EZ8fc20PDHDUc+YU8Kqrw5RGFeTmZKtjr0gnfQjXYLyBB88bmtl1Ox6XsPYbYicOZXHl9MKeFjIxZnklYbvIx8Tm3XkOtgBueeJlJJY2PI452gox4v3HFkkhHI4+bYMTLoWEE+rnscdcVatiXDVdD9cTZvuCVgx+DH7ioMGDBgDBgwYDKcbPZY7bE3Hy2P8AXvjO5bPY6TyPL3xo+OYrxxt5MR/mAP8ADGPBtvi2OVlFlm+VJUwvDILq4t6g8wwv94HcYWHC8j02Y09JUkA08rd0x2BSVSCgJ6N4WXyNx97ZsQS6lB/q+Mf2l8J/aoO+iH6eEXFuboLkr7jdh66vPHRnj5TcQZmW0wd9xcLv872AwuIs2TNs1mLBpqWlH6JHP6Mya7B9KWDAgN8Ra4HQbYspuJZ6PhwVE5tUyxBEPJrvdUfzDiM6/cDEDspyoQ5ej28UxMhPpfQo9tK/mfPHLavjN0zIs7BUi2k22P3fTluMU8oN99yevO/zHPHwTbnj5iqQd1Ybb7HlirWTTjxNn5oIlWFBJWTXESHkgFtUj+SqCL+ZYDC9k4RNQxlzCZ6mQ72BKovooFvXyHpi+ir0qW+1Jc94oCluYRS2w8gWJc+regt2wV181QngSi/4A/zN/PFpRdnZiAkyueWln03VS5aKQ/gcN58rm49OolY0OVP4Iz1H8+eG06lUPaDTR11DTRVqimzCVGaBDv8Apl0hoQRcBXuAAx5ldyRv59eBtIbSdJJANtrixtfzAI+ow3u2DNWfPaOOPnB3VvR2k7y/p4dH0xseyDKwIcwQgaGrZAF6adCX25W8Vv8ADizEmOHeEKmeL7Q62hj2j72+mVwb90nUrsdRGwsRcHk3ezrtMFYfsVd+iqgSFOyiX9UDkr/qjYjceQz3CGXsklblch/SUkjSwXOzRkrrX2t3b39W88VnEnDIn8Q/Rzpybkbg/C3XY8jzGAcNZGEfTqB/h6H1x9U8Gq+9rYXXBXHzTkUldZKtPCrtt3w6K3TvbciPjHrzY+WVN9j8Xn5jE662nSco2x+4MGIQMAOADHGWt0yJELF3VnsQfhUgdOW5GIuUxm7dQTYai3qP65YmI4PLGUyjimKeeans0VRCfFE1jdNrSRkfGhuPXfF+VKWIPPGnWSE/BjjDUA+hx2xSzSRgwYMBW59Q99A6D4ralHqNwPny+eFtbDNqZtLg9Lb/AFOMfxZlfdyd4o8Mm/oG6j58x88SK7LZ7NpPI/vxbwRamVfMgfUjGcBxquG2DurHkoJPpYW/jjXDPqxBYdvueGSpgoYjcRKGIHWR7BF9wlrf94cMHLaEQwxxLyjRU99IC3+ZBPzwksor/t2erK+4lqTIP2Vu6D5BVHyw9v6/r88YVthHCvF42t5X/r5X+mMPlfFENUjmJrOoJKNYMAL726j1HLrbDAwnO0PgkwSPU01wL63Uc1vuXW3TncdOfLlC2W4vOAXvQQ+mof6mH8MaDGZ7OJL0CDyZx/qJ/jjTYVWehi4yiW6keR/fv/PFPiflEtmI/EPzH/xiFoyGd5e0nEdRI/JESRfVWiRFI9t8brg2q7qfQNhLe/7W7Bv3j5jFjXcMxVISoA/TxwvECPvDYhX9ARceWo+eFRVcUvJlr1ERaGZCoOk2KyLIh269b/XyxZnPpq+Nqf7LxFl1SB4ar9A48zfubn00yx/+Hi54iyPVdk+NeY/EB/H9+MF2r8VGSLJakAd53f2g9PEDEbeg1Kfphn5FnUWZQippmFj8aE+KNwN0by6b9RuMSoVPEPDi1K/glX4X/g3mL/TnjS5JxC0FNCtZJ+lJIaZyEj23AMhPjksRcAE9TtubjiLIDcuinV95fP1GFt2zxlKqkpFNxFTrttvLK7lj87LiZQ1Mv43QrqdZNA/3igSJ7mSAugHXxFcX1Hm8Uqq0bqysLgg7EeYPIjCd4SSXL6OrpZA1PVTTolwgcmMjQxU6tHhuxuWFtWxvti+y+lrqeFIozEyxqqjVAb2G1iVqLcutsVxy3ctxJl1ys0LBGYEbjTztyNvrfC14Vzf7NLWTZhUvJNToIgjAXKM4ZHjtzEh0LYjYjn5XdNxNXoAGp4HI2uGlS9uXJJLX23xzzOkbMEDTUSx+JC8iubhFkSQi0kSMSdNvmTiObwy4bjn1J3v/AL9IkvlLH4aiKnz6eomZY40oF7x2PhUtJcC/VjpsANz7negz/wDtCoHIpaVnUba5WK39lUE/Vh7Yi9uuVO0cVXGT3THTIo6SWOhzY+Lwhk9LH8RwlycZfxuScvFjlPpNlxtlN+H+0PLfxUcR/ZkcH8wcb7grtlpa5liYGCZtgjkWY+SMNmPkDYnHmAHH2hxuh7eU3x+4W3Y3x+a6mMMrE1EAAYnnIh2WT1YWs3rY9cMgYCvzHmPbEeWmE8TRN7qfI9D9fyxJzIbr7YiI9iCOn9Wxb4U+S1WvH2membwywEXHmpAIYem/7vMY13BcRZ5Ra6FLN8zYAfn9MLPtdpJqPM48wj3jmAHprVQrRN7ruPn+HDM7P85jahkqVP6Pdz6BUuQfUG4xVcgcwyWfK8yICs32eUMrKCQyAgruBtdTYjpe2Gnm9dXzxJNlpgMbIGAcfpCeo8XgHlbzHPoKrg/NJKiBp5D4pZ5JOfK7k29hy9hiTl2YSwZjHCGLwVKu2ljfu5EFyUJ5KfDdeW59MQ0jvwTxdPNJJTVsfdVKDUPDpDryJA5XFx8OxDHyxaZzVKGYsQFUWYkgAedyeQ3OM7xVx7DFKqtE7yR+JdK7qSCNma3MEg28/PC64p4pmqiAymKMC6ob7n8bEgajf5D33wTbqNV2cVSn7UiHwCbWgtbwtqAt6WRdsbTCZ4P4n+xysxUurrpYA7ixuCOh9vXDfoK1Zo0kS+l1DC+xsfPy5YioxvTvj7ijJPh58/p5Y+MSstktIPW4+uC7R8KZkSdJ67fO2x/hhP57lBlrswpYdo3rAzsBsiganA6atTKAMMHOeK0omjSOCSpqZie5hj2uRYa3I5C5Gw32PK2MxmGaGlo5ZpFUVJlnMun4TUGZ4xp66RpA67Kd+ZMs77UHaHRfbMxSkpdCJR0aoxZtKRiNWlck+gYDluRil4F+2w1VOtPI8IqyF8JA1RB7M9jeyiz2e33WtfF1RZG7ZW4veaqZXY33OqRAL+mk6j5XPni04XiU1tWTuYligi2G0SpYAdN9Kk/P3xXPLxxtMcPKyNvmvaV3M0tItM01as/dwRA37yMqrJMzkeAaTv7X23K4TNuBK+prjW1MlO6RSp37Bu7WIR6C6gOoFkG1wTe177475lmEeVapY2JqahiO9kOprbamawuEAtsoF9h0xoKLthp0QI1SktgBqdJLn3soG+/Tris5d96q14rOtrnifg2UFqiifvw95JKSVi0curxFoHveCXmQQdPL1vnuHOKbtHFKTplB+zyONLMUOl6eYclnjbY/iGltr7zOA+MrGsk0FaQuPs6r4UUKp7wxhraULeKw5b+uK7OnizSjlkiURB6yRo2XnrjiiXvz5FiDcC1wB1JY6Y599K+NjYYxHFXGMkNTDTxNp7+VA/8A3YkW6jy1G9z5AjqcduBuMWnvS1Xhqorg3/3gXYt+2LC/mLH2wXandK9D5IpHydz/ACxpnrKdm9TbS8a9p8L01XQCF2OsoJGIABSQHXb4ua4zXBvA4mUT1F9B+BPxb21N5L6czipz/J/9v0D4ZnV19VlIO3zJHyw3I4woCqLKAAB5AbD8sc/BwYcOE48OpF93PK2q1+GKUrpMEdv2d/e/O+MPxjwOIF76C+gHxKTcrc2uD95eXPcX5nDMxHzCjEsTxn76lfqLY3TcYXXZFmRhzeltcB3MbAdQ6soB8wGKt7qMerBjy12Q5I0mbwagQsLM7nyKKxA99QG3vj1KMVYIGZfd+f8ADELE7Mh8Pz/hiDi8UvtXcScPJXUslLJYBxdG/BKN1cex2I6gkYWHZ1DNDQZ/TS3UwxN4OiuYqlXI9wi79QAcOC2PiPIonape1nqYlil/WCrKqt6nTIR7KMRVoT/Z5VK9DGBsULKwHnfVf6MD8/TFnnGWtIY5Im0TQvrjYi4vyKtbfSw2OMN2c1bQVUtLJsWuLHpJHcEfTUPkMMsL+WM62npb0qiaNWddDkeIK17N1sRYEX62G1thjMcc8EmpgOnd03Q9fVT6HYe4GLmhre7NjyPP+Yxdq1xcYLa28syQlSQwIIJBB5gjax9b4Z3Ztngkg+zsfHGTpHmh3287G/LpbHLte4bjVvtMRUEkLKtwLt0ZfM+YHkD54WtPUMjBlJVhyINiPa2J9sv9a9BY/b4U+X9pNUg8eiUfrLZvqtt/cHG6zbiP7NSLNKFErL4UF7ayAQN97AG5PofTEL7amDjCGlYNO8aPbSGYXZlNjpsPGRsOXkMVedcELmqFaaaWA3MjLILxuzMza2Fg6sWY7m9r2sMZXgTJhIv2yY95NIzWLb6QCVNvXb5Dl1xtk4ujormSQJfe1/EfMBebb25YI9qPOeymsVQ0kMGYaFsqiaSKwFhZEGlenRrnfztin4UydJnIo2agq4nCzU87lo5I9VjYldSld/C1+a2O98MqPjaV0DKCtxca1s3pcWuPn54xfE8zGvo6nbvJJO4kIFtaFfCDbmRY2+XliMr1SY9unFHY3U1VTJLLV08cQ8Md9ROgb7jobknnuScRMr7EaUrIZq9vCu7iMJGp9WkbxbdPD740n2xNfd6112vpuNWnzAve2+OlZVQiLTUpDJCH1WmA0hradVyRY9N8c2P8jVmOtRtlwWy3e6xOecAUcELMc7V1UeGMaXJ/VVY5Tf3sB52GNXwtWUlPklPFUzRU8rBplWR113Z3KtpA1BWW1rjkRubY6JnuVUvjWmoIm6EaSfcCxJ+WMrxtm8eZ5XLXSRpHLFWdzC6AjvIiqtpe/wARFyfS3IXx045zL0wyxuPtluNMxj+0xVNLKpcDcod1dd1b6G3l4Rjrx9V/aqeiqyBeRGR7D/eKQG9twxt64xAbG34apxV5bPSj+9jk7+P1uoUj28NvdsaI9rBYvtFNQ1I+KndFk/ZV1U/QgN7NjdWwp+DeIxSyNHKD3Uhsw/C3LVbr5H/4w1YJ1dQykMp3BBuD7Ec8I1ws0+8GDBiy614TjH2uOwtcsTb9h9z5/PDKAwv+CqfVU6uiKT8z4R+84YAxWseT2hZkNl9ziBiwzHkPf+GK/ExjRjpDMVNxjngxaoed+1ClaizmSWMWDMtQnl4t2H+cOD88MzIc0Vwki/BIoPsDvb5G4+WKPt6ye8VPUgboxic/qt4lHpZg3+c4xPAfGSwAwzm0ZN1b8BPMED7pO+3I388Z2NcKeXcL+FfoMflSp0MF522/r8sUWXZ3qUGNlkX0IP0IxZpnC/eUjFW24W3GWQq799V1HdwqLJGo8R2uQNXNmPWx6YztLwDJNBJUWMIILQo1yXVdySTuLjkep8hh0Cnp5HMhjRnA+JkBIHuf4YwvHXHBlJpKMF5W8JK76b7Hf8Vtr8l878ilxnsodJxKrMwklsZHd7DSCxvYDoMNPhns8jjitLGs0jfESLqv6qX2689iccc47Hg92gJiP4WOpfkb6h+eJV8aWcGdTRrojldF52ViBfz2xIyLPfs84mZBKQD8ZN7n7wO/i9TfGjl7Hq0cu7PzYf8Alx2p+xirO7PEnncnb32w2jxqypu1SA/3kUiH0sw/gcWNFxBT1gMpWRY6UiXW1lGuzWWwJLG29sUdJ2Qd6/dx1sUkg5rGjPp/aKXCD1a2NxB2LhKIQTAySBmYPAVVrNbZ+9YKwFrW8hsRzxGWO5paZWXtmuDKYjv8wqDo70kqWPKO/M36HYD0HtiVx1xDGlGQpDmoUqnlpNiX9ht87Y+Y+DqWmkRc2mr1iBGlZIrQkjkpkheUcug0kY751w3l0b/bKqWproG3T7Ki9wijZYndXJQAbWup2PrjK8O8vKr/AJdY6jJ8McERfY2zHMHaOlVrRxpYSVDg20Lf4V1Ai/PZjsBfFNxPxi9UI4giQ00N+5gjFlQHqSd3c9WJ3Plix7QeOUr2hjgiMFNAmmKK/Xq1l2GwAHPbrvtjHO+N2D5xY5FnD00wlTpsR0Zeqn+fTniux+g4DaZvkYriamisxb+8iuAyvzvvsQfTre3kKukaupTaNZ4/TQSD62Iscduzd75lSpvpklCNY2ureEjb3v8AIYZXbZlpoYqaSnmlQu7IQHtcWDX2A3B6+uC24ocgzfMZba4Y1Xq7qyH5AHf5KBjYRG8iR6l1ubKpYAsedhc+mEoeLqu1vtEtv2jiAlW2sNqYtzDE7g9Dfnz3xO1pnp7A4cyP7PGb2LtuxHL0A9P54ubYqeEcwaegpZn+OSCN29WZASfri3xDP2hZh8I9/wCeK/FlmHwfPFbi+KtGDBiRBRlhe9hiaiF/2yULyZVJpudDo7AfhBsT8tQOPOq7HHrbinPaSiivVm+vwiMDU8l9iqp94e+29r4T+ddj4mUVFDqgR9xT1QKSKP1SNXg8tVj53xnbF8Zb6UnCPBayosz1BF/uRNY+zt0PmOmGNlmTwRDnp9TqZj7s18KodmtdqChYg3S9RCp+QLhj9MSK/s4zSORYWillZl1aY31qFuQC7A6EBINrnpiF969xveJuIqJR3clQwQc4ojZnPk5W729Bp588TeFxCqgx00dMh38QGtl836gnbYk+uMjw92QZnC4kNNASBdRLKtgfOyE3b52xpJcmztN/sULgdFmUH/UwwPL7a4V8Y+8P69hj5OZR/i/I/wAsYCr4jqqe/wBry6pit94LqUn0bTp+hOMVnnGFRWnuolZV/wCGly7WH3rC59gAPfEaW84YnEHanDGe6pF+0zE6Ra+gN03G7n0H1GIEGVT1Pjr5WlJ5QqdMSehVTZz9fnzxT8D9k+ZTOJbfY0tYSSr4rHnoQ+K9trm2x2JvhkR9iMTae/ra2RvvWcKG9hpJX6nGmNk9sc7ll6U9O4jUIhEajkqnSB8hYX9cWNJxJMnwzE+hIYfQ3xaS9jWVKhLwsLC5czy39ydem/ywum4dyL7RJA8tbSMp8Dsw0SLt4lPdkgXva9r259Mafk38Mvx6+TOpeNgwKVEQZTzKi4I9VbmPninrOziknYzZVUNQz9RFcI3o8ZtYdNtuexxwybgmkiP6LMZXjI+GUqwHqDpFr+/1xscu+x0ouskZNt2LBm/08h6AYrdWdLTcvZG8XcNGnIXM6UQs3wVlIB3bn/mQ7IT1Onu29Gxkc94TlpkSU2lglF4p0uUfpbcAo4IN0YAix549I53xbSzRvD3ffqy2ZWsFI9fve1he+Ftx1la0mQiASB1atDxC9ykbRmXu28iC5PqGB64p42Ta0yluoTWDBj6XELNb2TZe0ubUgUE6JO8PoqAvc+Q2A/xDGm/tB533tekANxTxC4/Xk8Z/0d39cb3sS4G+x05qZVImqALAjdIhuAR0Zj4iOg09b4XHFfZ5mNTV1NTNGkCPKzap54kAS9lv4yQAoA+WAWqjFvw3w1NWzrBAjMzHcgbIORdz91R5nF/Q8J0ETj7VXrKQf7qijaVjvyDsBH898OPgmvZe7hocqkpqbUDJNUHuyy9WAsXlcjkSbXPQYDeZNQCCnihX4Yo1jB8wqhb/AJYm4+Y+WPrARa74D7jFZi1rB4D/AF1xVYtirRjtnFeKekllNwIomc2AJ2UnYHYn32xxxYPAs0RRhdXUowPUEaSPmDhSFfwjnOXtHNmAmeWoLBZJqvSGgGwVFsNCJvsV578rWEPMcozSt76Woc0FFGHZwh1yyIg1MV07vdRtcgcvCeZweXZMaauqsrmbSs14Qx5awdcEnz2/zkYYXZvxDJLSvR1DHvKU90ynrHuBf8VrFfYDzxhlfHdrpwnlqY9NNwrl1BS00UlDEh7xA4kYXka45u3MHn4VsAb8sTp83kUFi7bC/p9LYwvAjPTSz5fLcd2xkgPPVCzch52JH1PljT5wD3D28unuL45+XPLfTp4+PGTuOdJ2qLKZY0j0zRNZgxuNO1nFtyDuLdLeuI8Pa0BMYnaEuDYqdSH2BbY/K+FfxPK1JVxVabhhocfit0+a2I9Vxz4yyA1Kisp/GpQagBvYbagPQCxHS3XHdx5TLjledy43HPWz4pOOomtrVoz5jxD323/LFPxNRhj9romiaVLkXAJQ206hYa1BBIPvfljzxl/FVTT2Ecrafwt4l+jcvlbGoy/tS5d9Dv5xtb05N0t64vPFnfL9tjF20SxOY6nVC4PVFZT+sCqgketjfGgpe1MuLrLTMP66axb2tjAVHE2X1a6Jj7d4rAj2Zb2+v1xUT8D0slzTVa36KzI4+ZU3/LFtfWqjf3uGJnHGqyf31TGAPu61A+l9z73xkc24qy6WySnvRfmEJ0+t7Bh/h/PGEzXhyen+NPD+NfEp+Y5exsfTFQTivnr4W8Je9mdTcLUsg1UtTIg/UluBfzB3B9CcdxwDc+OqqHHUXt/E4V8bG+3Ppbn+WNxkcCUulpjJPUtbRTxksVvy1AXGrfr9DiZZfhFlny2dHQQ0sTaFCIAWY8ybC5LE7ty+WKbJs8o5KVIc0VitZUyTo4cgwKoSCNjbcKSkidQBHe1uV3V8HVtcqJIoo6d9LSNIwMxHPQIxup9Gtva/LGo4m4Qy6SnRJIlSKnj0rJfQyIo56+e258VwSeXnGeUvUTx42d0pc54TjSZ4oMuzKRlNtXeKyleaspjpiGUixBvyOJOV8OVlKQ/2aho26TVkqFlPmFlkKg8txFfyxlaqeZ2eOmkqZYVZlQXc/o72F1GwvttYc/lirqaeRG/SK6t+sCD/AKhfGbQ4KCSWrmSKo4h8cpCCKlDWLHbTdFVAPW1sbfLexTL0IaYS1T3veeQtv+yulT/ivjzpwzW9zW00n4J4n+jqceyVGAgZbkUFOAsEEUQH4EVf3DE9Rj6wYAwYMGA5VS3RvbFPi6lHhPscUuLYq0Y701RpPoef88cMGLaQynaL2XDMJEqoZe6nRQAQLhwDdSbEEML7HfkPLC3HFUcWbxyjUrSDuKxSulRJcIXHmLhT6WPPD6p6nTsdwemE327cEaWGYQDwPZZwOjclk9jsp9QD1OMssWuOevTWZpnNOgkka0j0u7hLF4g4I6kWuAbi/IbjFsjhgCDcEXB6EEcx7g3wi+y7Nwlb3cniSpUxMDvcndb+ZJ8P+LG9ybMXpZjQSk3ju1M5/wB5CeS7/eXcW9PTfkz4/H07uPl8u6g8f0kaQzhxdVBKejEeC3sW/fhRCscCyswHkCR+7D54l4eir4wjyNC1wbgAgkedyOh88Q8k7LKKKO0yioc82YkD2UBtvfn64nhzmGKnLxZZ5dEZzxMyzLjPKkakAubAsbC+9hf1tsOp2wyM84RpsuqoKsRielVx3sLEkoDtqH4hvya+4A5Hax4jy2AmSg0Rw1AAnpJkUIKmM+KMmwH6ZQChP3rMeYserHKZTcctxuN1WPbs7EYDVFUiAmwCqSSfJbnxH0GNNP2HxQIHrMxjplblrCgna9hqcXPoL4k9l1K1VVyVtUNb05WOJTfSsljqflYkW6X3YnbbDDqsngklM0kMbyH77LqIt0UvfSPQbYlF0TcnBWXDww5jU1J5aaekd7+gOoKfridlvZfC53psxK/ikeCD/Q2t/wB+G7NOkSXZkiTzJCr79BjH5x2t0MFwjNO3lENr+RdrD6asFUmg7KssRRemeRv+ZMxAP/69Ib6YvLUtDGWVaekTqyhYwenxbFva5+uFDnXbTVSXECJAPO2t/q3hH+X2xhMzzaad9c8ryN5uxP0vy+WAb3EfbTEl0o075uXeOCqf4V2ZvnpxecK8LVGaxR1GaNaA+KOljBjEnlJNvqIPMLfyOwNinOzzIhWZjTQN8LSXf1RAXYelwpX/ABY9dxxgAWAG3TAcMvyuKBAkMaxINgqAKLD2GCvyuKdSk0aSqdirqGH54lYLYBIdqPY3DDC1Xl6shi8ckWq66BuXS/iBXmVva17Wtu5sqqO8gie99catfzuoP8cdpEvsdwRa38/MY+KKkWKNI0FlRQqjyAFgPpgO+DBgwBgwYMB+HFKwscXeIFTQkkleuJiKg4Mdvsj/AITj9FE/lb5jF9xXThjv9iSeGSGRQ6OCrKeRVhYjHVMuPUj9+JVPSBL7k3xW1MhAcR9hFZBJroWE6BroC6pKu9xfUQpI8wRfyxMk4spqgCmzaJ6apjO5ZWWz/jRl3jJ5/h9SLDD4K4r804dp6kaaiGKYfroGt7Ei4+WM8sZk1wzuJXU1G7rekrIahegkAZuXIvERf3KXxzkFepN6ONvIpOu58/GoONfVdjOWOdS05ibzjkkS3sA2kfTET/qfVP7jMK+L070MPppG2M7xRtOf9qZslkqacpPEYu8BVl1K5QX2N1JBOwIx89r/AAn3mWQVESkSUgHL4u5Nh7nSdLX6AHF9/wBXVao8Gayc/v08Lbe5F7429VQJJG8TqGR1Ksp5FSCCp9LE4njwuKvLyTP1Hmbgfj2ppo5IoqZqnU+s/ESrsAp+FTzIU28741wj4jrR+jgWkQ9SERh794WkB9VUYc2V5LDTII6eNIkH3UUKPc25n1OJgXGrAi07Aa2obVW1yk9ba5T9XK40OW/2eKFN5ZZ5j+0qL9FF/wDVhq4MBiabsaypP+yBv25JW/Jnt+WLim4EoI/goqYevdJf8xi+wYCJDlkSEaIo1ty0qBbp0AtiUMfuDAGDBgwBgwYMAYMGDAGDBgwBj8ODBgC2Pl8GDAfRx+4MGAMGDBgDBgwYAwYMGAMGDBgDBgwYAwYMGAMGDBgDBgwYAwYMGAMGDBgDBgwY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19063" y="96838"/>
            <a:ext cx="619125" cy="7191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051050" y="2205038"/>
            <a:ext cx="2376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688800"/>
              </p:ext>
            </p:extLst>
          </p:nvPr>
        </p:nvGraphicFramePr>
        <p:xfrm>
          <a:off x="64765" y="1413913"/>
          <a:ext cx="4475162" cy="2713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531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Мужчины:</a:t>
                      </a:r>
                      <a:endParaRPr lang="ru-RU" sz="16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25" marB="45725"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Слесари различного профиля</a:t>
                      </a: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28%</a:t>
                      </a:r>
                    </a:p>
                  </a:txBody>
                  <a:tcPr marL="91428" marR="91428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7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Электрогазосварщики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9,75%</a:t>
                      </a:r>
                    </a:p>
                  </a:txBody>
                  <a:tcPr marL="91428" marR="91428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Сборщики – клепальщики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8,54%</a:t>
                      </a:r>
                    </a:p>
                  </a:txBody>
                  <a:tcPr marL="91428" marR="91428"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7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Обрубщики</a:t>
                      </a: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7,31%</a:t>
                      </a:r>
                    </a:p>
                  </a:txBody>
                  <a:tcPr marL="91428" marR="91428" marT="45725" marB="457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831307"/>
              </p:ext>
            </p:extLst>
          </p:nvPr>
        </p:nvGraphicFramePr>
        <p:xfrm>
          <a:off x="4572000" y="2343151"/>
          <a:ext cx="4430712" cy="16926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8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23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58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Женщины:</a:t>
                      </a:r>
                    </a:p>
                  </a:txBody>
                  <a:tcPr marL="91435" marR="91435" marT="45706" marB="45706"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Машинисты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крана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6" marB="457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48,5% </a:t>
                      </a:r>
                    </a:p>
                  </a:txBody>
                  <a:tcPr marL="91435" marR="91435" marT="45706" marB="4570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Медицинские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работники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6" marB="457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18,2%</a:t>
                      </a:r>
                    </a:p>
                  </a:txBody>
                  <a:tcPr marL="91435" marR="91435" marT="45706" marB="4570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5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Гальваники</a:t>
                      </a:r>
                    </a:p>
                  </a:txBody>
                  <a:tcPr marL="91435" marR="91435" marT="45706" marB="457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9,1% </a:t>
                      </a:r>
                    </a:p>
                  </a:txBody>
                  <a:tcPr marL="91435" marR="91435" marT="45706" marB="4570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02488"/>
              </p:ext>
            </p:extLst>
          </p:nvPr>
        </p:nvGraphicFramePr>
        <p:xfrm>
          <a:off x="119063" y="5737150"/>
          <a:ext cx="8701409" cy="93221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8701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32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патология регистрировалась у мужчин в возрасте старше 55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лет (64,6%), у женщин старше 50 лет – (84,8 %) </a:t>
                      </a:r>
                    </a:p>
                  </a:txBody>
                  <a:tcPr marL="91435" marR="91435" marT="45703" marB="4570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AutoShape 2" descr="Картинки по запросу &quot;медсестра фот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19" y="914401"/>
            <a:ext cx="2304256" cy="142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https://ng72.ru/userfiles/picoriginal/img-20170202120201-9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33" y="812674"/>
            <a:ext cx="2267744" cy="15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090254"/>
            <a:ext cx="2671400" cy="159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11" y="4077072"/>
            <a:ext cx="2563936" cy="16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908672" cy="16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948991"/>
      </p:ext>
    </p:extLst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510645" y="1550615"/>
            <a:ext cx="6232296" cy="48772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EAD3E46-0183-1536-B168-0E9A0B4845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3441" y="1011031"/>
            <a:ext cx="917119" cy="1079169"/>
          </a:xfrm>
          <a:prstGeom prst="rect">
            <a:avLst/>
          </a:prstGeom>
        </p:spPr>
      </p:pic>
      <p:sp>
        <p:nvSpPr>
          <p:cNvPr id="9" name="Заголовок 9">
            <a:extLst>
              <a:ext uri="{FF2B5EF4-FFF2-40B4-BE49-F238E27FC236}">
                <a16:creationId xmlns="" xmlns:a16="http://schemas.microsoft.com/office/drawing/2014/main" id="{A12272D7-6081-2D88-77FB-BE03B4D6E980}"/>
              </a:ext>
            </a:extLst>
          </p:cNvPr>
          <p:cNvSpPr txBox="1">
            <a:spLocks/>
          </p:cNvSpPr>
          <p:nvPr/>
        </p:nvSpPr>
        <p:spPr>
          <a:xfrm>
            <a:off x="1002012" y="3071418"/>
            <a:ext cx="7249562" cy="132343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05369041"/>
      </p:ext>
    </p:extLst>
  </p:cSld>
  <p:clrMapOvr>
    <a:masterClrMapping/>
  </p:clrMapOvr>
  <p:transition spd="slow">
    <p:strips/>
  </p:transition>
</p:sld>
</file>

<file path=ppt/theme/theme1.xml><?xml version="1.0" encoding="utf-8"?>
<a:theme xmlns:a="http://schemas.openxmlformats.org/drawingml/2006/main" name="Рязанова О.Ю. Новый порядок расследования ПЗ 30.03.20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Рязанова О.Ю. Новый порядок расследования ПЗ 30.03.2023</Template>
  <TotalTime>873</TotalTime>
  <Words>271</Words>
  <Application>Microsoft Office PowerPoint</Application>
  <PresentationFormat>Экран (4:3)</PresentationFormat>
  <Paragraphs>75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Рязанова О.Ю. Новый порядок расследования ПЗ 30.03.2023</vt:lpstr>
      <vt:lpstr>Презентация PowerPoint</vt:lpstr>
      <vt:lpstr>Показатели профессиональной заболеваемости в Самарской  области  в 2016 - 2025 гг.</vt:lpstr>
      <vt:lpstr>СТРУКТУРА НОЗОЛОГИЧЕСКИХ ФОРМ ПРОФЕССИОНАЛЬНЫХ ЗАБОЛЕВАНИЙ В 2025 ГОДУ</vt:lpstr>
      <vt:lpstr>    Показатели профессиональной заболеваемости  в Самарской области по видам экономической деятельности в 2023-2025 г.г., на 10 тыс. работающих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Рязанова</dc:creator>
  <cp:lastModifiedBy>Гончарова Елена Владимировна</cp:lastModifiedBy>
  <cp:revision>107</cp:revision>
  <cp:lastPrinted>2023-03-29T12:26:59Z</cp:lastPrinted>
  <dcterms:created xsi:type="dcterms:W3CDTF">2023-09-18T13:17:53Z</dcterms:created>
  <dcterms:modified xsi:type="dcterms:W3CDTF">2026-04-21T12:41:26Z</dcterms:modified>
</cp:coreProperties>
</file>