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sldIdLst>
    <p:sldId id="272" r:id="rId4"/>
    <p:sldId id="275" r:id="rId5"/>
    <p:sldId id="276" r:id="rId6"/>
    <p:sldId id="277" r:id="rId7"/>
    <p:sldId id="278" r:id="rId8"/>
    <p:sldId id="274" r:id="rId9"/>
    <p:sldId id="279" r:id="rId10"/>
    <p:sldId id="273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6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05" autoAdjust="0"/>
  </p:normalViewPr>
  <p:slideViewPr>
    <p:cSldViewPr>
      <p:cViewPr>
        <p:scale>
          <a:sx n="78" d="100"/>
          <a:sy n="78" d="100"/>
        </p:scale>
        <p:origin x="-114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8648F-FCF5-4592-8E11-A82F0B92589F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A6F32-ADD6-4E25-B901-0B23BE1BD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7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1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7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16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712D-7B47-49C8-B9A6-1B02D0A7EDA1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02DA-602D-42C6-9F34-757FD4A7139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97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0DAE-67F9-4A6A-9AA1-AEC1D32F4AE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4BD9-052D-4561-AAE5-B28392B825D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17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1830-EF03-42BC-9609-160CC12BA01D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57F2-D0E4-48DF-8D28-F0F95905D6F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13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71FD-68BA-4B57-AFC9-ABF57E1F972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ADB8-4D11-4BF9-B8AF-77663FA2F11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9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4DC8-9CE9-4639-BE7A-52C2FBBA5AB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3090-E5D2-4DDF-880B-53E808DA813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AAA9-A569-4013-9651-9F276371F7B3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E4E6-F4C0-41B7-8C05-2FECB0765E3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661B-CBBD-449D-ABEB-A2CA788F3DA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D010-55D0-4E57-901D-A0EAF3C7E57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2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C9BA-370B-474C-AF26-8A7656A98B4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294D-8E37-47F4-AAF5-5314F978A8F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2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287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D864-0424-490A-9793-17D1FA377DD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6797-3485-4C1E-914F-5C4C870A7AE7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234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A532-EA6C-4840-B5B2-EEF7F77A78E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569B-0F46-44BC-9A24-E104B5C48B4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89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4FB-C306-4459-A8BC-2CD2FE4C712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8F1B-B27B-46C8-9129-F316EC458EC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84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712D-7B47-49C8-B9A6-1B02D0A7EDA1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02DA-602D-42C6-9F34-757FD4A7139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02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0DAE-67F9-4A6A-9AA1-AEC1D32F4AE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4BD9-052D-4561-AAE5-B28392B825D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54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1830-EF03-42BC-9609-160CC12BA01D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57F2-D0E4-48DF-8D28-F0F95905D6F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44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71FD-68BA-4B57-AFC9-ABF57E1F972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ADB8-4D11-4BF9-B8AF-77663FA2F11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56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4DC8-9CE9-4639-BE7A-52C2FBBA5AB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3090-E5D2-4DDF-880B-53E808DA813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63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AAA9-A569-4013-9651-9F276371F7B3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E4E6-F4C0-41B7-8C05-2FECB0765E3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90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661B-CBBD-449D-ABEB-A2CA788F3DA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D010-55D0-4E57-901D-A0EAF3C7E57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2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58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C9BA-370B-474C-AF26-8A7656A98B4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294D-8E37-47F4-AAF5-5314F978A8F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D864-0424-490A-9793-17D1FA377DD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6797-3485-4C1E-914F-5C4C870A7AE7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52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A532-EA6C-4840-B5B2-EEF7F77A78E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569B-0F46-44BC-9A24-E104B5C48B4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30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4FB-C306-4459-A8BC-2CD2FE4C712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8F1B-B27B-46C8-9129-F316EC458EC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6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3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0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7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3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D9B0-70C0-47BF-8765-F8453523E845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8CB942-3B9B-47E8-9FB7-09C1E0F6CF78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DB096D-9FF4-4990-B7B2-BF5169A2E1F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6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8CB942-3B9B-47E8-9FB7-09C1E0F6CF78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26.03.2019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DB096D-9FF4-4990-B7B2-BF5169A2E1F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6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ctrTitle"/>
          </p:nvPr>
        </p:nvSpPr>
        <p:spPr>
          <a:xfrm>
            <a:off x="1042988" y="188913"/>
            <a:ext cx="7920037" cy="1655762"/>
          </a:xfrm>
        </p:spPr>
        <p:txBody>
          <a:bodyPr/>
          <a:lstStyle/>
          <a:p>
            <a:pPr algn="r" eaLnBrk="1" hangingPunct="1"/>
            <a:r>
              <a:rPr lang="ru-RU" sz="2400" b="1" i="1" dirty="0" smtClean="0">
                <a:solidFill>
                  <a:srgbClr val="CC0000"/>
                </a:solidFill>
              </a:rPr>
              <a:t>Общественный совет</a:t>
            </a:r>
            <a:br>
              <a:rPr lang="ru-RU" sz="2400" b="1" i="1" dirty="0" smtClean="0">
                <a:solidFill>
                  <a:srgbClr val="CC0000"/>
                </a:solidFill>
              </a:rPr>
            </a:br>
            <a:r>
              <a:rPr lang="ru-RU" sz="2400" b="1" i="1" dirty="0" smtClean="0">
                <a:solidFill>
                  <a:srgbClr val="CC0000"/>
                </a:solidFill>
              </a:rPr>
              <a:t>Муниципального района </a:t>
            </a:r>
            <a:br>
              <a:rPr lang="ru-RU" sz="2400" b="1" i="1" dirty="0" smtClean="0">
                <a:solidFill>
                  <a:srgbClr val="CC0000"/>
                </a:solidFill>
              </a:rPr>
            </a:br>
            <a:r>
              <a:rPr lang="ru-RU" sz="2400" b="1" i="1" dirty="0" err="1" smtClean="0">
                <a:solidFill>
                  <a:srgbClr val="CC0000"/>
                </a:solidFill>
              </a:rPr>
              <a:t>Большеглушицкий</a:t>
            </a:r>
            <a:r>
              <a:rPr lang="ru-RU" sz="2400" b="1" i="1" dirty="0" smtClean="0">
                <a:solidFill>
                  <a:srgbClr val="CC0000"/>
                </a:solidFill>
              </a:rPr>
              <a:t> (март 2019г.)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</p:txBody>
      </p:sp>
      <p:sp>
        <p:nvSpPr>
          <p:cNvPr id="19458" name="Rectangle 4"/>
          <p:cNvSpPr>
            <a:spLocks noGrp="1"/>
          </p:cNvSpPr>
          <p:nvPr>
            <p:ph type="subTitle" idx="1"/>
          </p:nvPr>
        </p:nvSpPr>
        <p:spPr>
          <a:xfrm>
            <a:off x="179388" y="1928802"/>
            <a:ext cx="8785225" cy="4308486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tx2"/>
                </a:solidFill>
              </a:rPr>
              <a:t>Анкета </a:t>
            </a:r>
            <a:r>
              <a:rPr lang="ru-RU" sz="3600" b="1" dirty="0" smtClean="0">
                <a:solidFill>
                  <a:schemeClr val="tx2"/>
                </a:solidFill>
              </a:rPr>
              <a:t>опроса семей, воспитывающих детей-инвалидов, на предмет выявления нуждаемости детей-инвалидов в различных видах социальной помощи</a:t>
            </a:r>
            <a:endParaRPr lang="ru-RU" sz="3600" b="1" i="1" dirty="0" smtClean="0">
              <a:solidFill>
                <a:schemeClr val="tx2"/>
              </a:solidFill>
            </a:endParaRPr>
          </a:p>
          <a:p>
            <a:pPr eaLnBrk="1" hangingPunct="1"/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Количество респондентов – 48 чел.</a:t>
            </a:r>
          </a:p>
        </p:txBody>
      </p:sp>
    </p:spTree>
    <p:extLst>
      <p:ext uri="{BB962C8B-B14F-4D97-AF65-F5344CB8AC3E}">
        <p14:creationId xmlns:p14="http://schemas.microsoft.com/office/powerpoint/2010/main" val="12254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Наличие у ребенка отдельной комнаты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Имеется- </a:t>
            </a:r>
            <a:r>
              <a:rPr lang="ru-RU" dirty="0" smtClean="0">
                <a:solidFill>
                  <a:srgbClr val="FF0000"/>
                </a:solidFill>
              </a:rPr>
              <a:t>32</a:t>
            </a:r>
          </a:p>
          <a:p>
            <a:r>
              <a:rPr lang="ru-RU" dirty="0" smtClean="0"/>
              <a:t>Не имеется - </a:t>
            </a:r>
            <a:r>
              <a:rPr lang="ru-RU" dirty="0" smtClean="0">
                <a:solidFill>
                  <a:srgbClr val="FF0000"/>
                </a:solidFill>
              </a:rPr>
              <a:t>8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Состав семьи: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Полная - </a:t>
            </a:r>
            <a:r>
              <a:rPr lang="ru-RU" dirty="0" smtClean="0">
                <a:solidFill>
                  <a:srgbClr val="FF0000"/>
                </a:solidFill>
              </a:rPr>
              <a:t>26</a:t>
            </a:r>
          </a:p>
          <a:p>
            <a:r>
              <a:rPr lang="ru-RU" dirty="0" smtClean="0"/>
              <a:t>Не полная -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dirty="0" smtClean="0"/>
              <a:t>Многодетная -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dirty="0" smtClean="0"/>
              <a:t>Приемная -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dirty="0" smtClean="0"/>
              <a:t>Семья опекуна. -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Есть ли в семье еще инвалиды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-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</a:p>
          <a:p>
            <a:r>
              <a:rPr lang="ru-RU" dirty="0" smtClean="0"/>
              <a:t>Нет - </a:t>
            </a:r>
            <a:r>
              <a:rPr lang="ru-RU" dirty="0" smtClean="0">
                <a:solidFill>
                  <a:srgbClr val="FF0000"/>
                </a:solidFill>
              </a:rPr>
              <a:t>42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Кто осуществляет постоянный уход за ребенком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Мать - </a:t>
            </a:r>
            <a:r>
              <a:rPr lang="ru-RU" dirty="0" smtClean="0">
                <a:solidFill>
                  <a:srgbClr val="FF0000"/>
                </a:solidFill>
              </a:rPr>
              <a:t>37</a:t>
            </a:r>
          </a:p>
          <a:p>
            <a:r>
              <a:rPr lang="ru-RU" dirty="0" smtClean="0"/>
              <a:t>Отец - </a:t>
            </a:r>
            <a:r>
              <a:rPr lang="ru-RU" dirty="0" smtClean="0">
                <a:solidFill>
                  <a:srgbClr val="FF0000"/>
                </a:solidFill>
              </a:rPr>
              <a:t>7</a:t>
            </a:r>
          </a:p>
          <a:p>
            <a:r>
              <a:rPr lang="ru-RU" dirty="0" smtClean="0"/>
              <a:t>Бабушка дедушка -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</a:p>
          <a:p>
            <a:r>
              <a:rPr lang="ru-RU" dirty="0" smtClean="0"/>
              <a:t>Приемная семья. -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Сведения о занятости родителей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работают - </a:t>
            </a:r>
            <a:r>
              <a:rPr lang="ru-RU" dirty="0" smtClean="0">
                <a:solidFill>
                  <a:srgbClr val="FF0000"/>
                </a:solidFill>
              </a:rPr>
              <a:t>9</a:t>
            </a:r>
          </a:p>
          <a:p>
            <a:r>
              <a:rPr lang="ru-RU" dirty="0" smtClean="0"/>
              <a:t>имеется постоянная работа - </a:t>
            </a:r>
            <a:r>
              <a:rPr lang="ru-RU" dirty="0" smtClean="0">
                <a:solidFill>
                  <a:srgbClr val="FF0000"/>
                </a:solidFill>
              </a:rPr>
              <a:t>22</a:t>
            </a:r>
          </a:p>
          <a:p>
            <a:r>
              <a:rPr lang="ru-RU" dirty="0" smtClean="0"/>
              <a:t>частичная (временная) занятость - </a:t>
            </a:r>
            <a:r>
              <a:rPr lang="ru-RU" dirty="0" smtClean="0">
                <a:solidFill>
                  <a:srgbClr val="FF0000"/>
                </a:solidFill>
              </a:rPr>
              <a:t>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Являетесь ли Вы членом общественной организации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Являюсь - </a:t>
            </a:r>
            <a:r>
              <a:rPr lang="ru-RU" dirty="0" smtClean="0">
                <a:solidFill>
                  <a:srgbClr val="FF0000"/>
                </a:solidFill>
              </a:rPr>
              <a:t>8</a:t>
            </a:r>
          </a:p>
          <a:p>
            <a:r>
              <a:rPr lang="ru-RU" dirty="0" smtClean="0"/>
              <a:t>не являюсь - </a:t>
            </a:r>
            <a:r>
              <a:rPr lang="ru-RU" dirty="0" smtClean="0">
                <a:solidFill>
                  <a:srgbClr val="FF0000"/>
                </a:solidFill>
              </a:rPr>
              <a:t>34</a:t>
            </a:r>
          </a:p>
          <a:p>
            <a:r>
              <a:rPr lang="ru-RU" dirty="0" smtClean="0"/>
              <a:t> хотел бы вступить - 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</a:rPr>
              <a:t>Нуждаемость в реабилитационных услугах (отметить одно или несколько значений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реабилитационные услуги в отделениях социальной реабилитации детей-инвалидов - </a:t>
            </a:r>
            <a:r>
              <a:rPr lang="ru-RU" dirty="0" smtClean="0">
                <a:solidFill>
                  <a:srgbClr val="FF0000"/>
                </a:solidFill>
              </a:rPr>
              <a:t>11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реабилитационные услуги в учреждениях здравоохранения - </a:t>
            </a:r>
            <a:r>
              <a:rPr lang="ru-RU" dirty="0" smtClean="0">
                <a:solidFill>
                  <a:srgbClr val="FF0000"/>
                </a:solidFill>
              </a:rPr>
              <a:t>17</a:t>
            </a:r>
          </a:p>
          <a:p>
            <a:r>
              <a:rPr lang="ru-RU" dirty="0" smtClean="0"/>
              <a:t>реабилитационные услуги в учреждениях образования -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dirty="0" smtClean="0"/>
              <a:t> реабилитационные услуги на дому «Мобильная бригада -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dirty="0" smtClean="0"/>
              <a:t>услуги дневного пребывания для </a:t>
            </a:r>
          </a:p>
          <a:p>
            <a:pPr>
              <a:buNone/>
            </a:pPr>
            <a:r>
              <a:rPr lang="ru-RU" dirty="0" smtClean="0"/>
              <a:t>детей-инвалидов - 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</a:p>
          <a:p>
            <a:r>
              <a:rPr lang="ru-RU" dirty="0" smtClean="0"/>
              <a:t>не нуждается -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</a:rPr>
              <a:t>Нуждаемость в дополнительных услугах (отметить одно или несколько значений</a:t>
            </a:r>
            <a:r>
              <a:rPr lang="ru-RU" sz="3600" b="1" i="1" dirty="0" smtClean="0"/>
              <a:t>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участие в </a:t>
            </a:r>
            <a:r>
              <a:rPr lang="ru-RU" dirty="0" err="1" smtClean="0"/>
              <a:t>культурно-досуговых</a:t>
            </a:r>
            <a:r>
              <a:rPr lang="ru-RU" dirty="0" smtClean="0"/>
              <a:t> мероприятиях - </a:t>
            </a:r>
            <a:r>
              <a:rPr lang="ru-RU" dirty="0" smtClean="0">
                <a:solidFill>
                  <a:srgbClr val="FF0000"/>
                </a:solidFill>
              </a:rPr>
              <a:t>10</a:t>
            </a:r>
          </a:p>
          <a:p>
            <a:r>
              <a:rPr lang="ru-RU" dirty="0" smtClean="0"/>
              <a:t>обеспечение билетами в театры, музеи, выставочные залы – </a:t>
            </a:r>
            <a:r>
              <a:rPr lang="ru-RU" dirty="0" smtClean="0">
                <a:solidFill>
                  <a:srgbClr val="FF0000"/>
                </a:solidFill>
              </a:rPr>
              <a:t>12</a:t>
            </a:r>
          </a:p>
          <a:p>
            <a:r>
              <a:rPr lang="ru-RU" dirty="0" smtClean="0"/>
              <a:t> оказание психологической помощи и поддержки - </a:t>
            </a:r>
            <a:r>
              <a:rPr lang="ru-RU" dirty="0" smtClean="0">
                <a:solidFill>
                  <a:srgbClr val="FF0000"/>
                </a:solidFill>
              </a:rPr>
              <a:t>18</a:t>
            </a:r>
          </a:p>
          <a:p>
            <a:r>
              <a:rPr lang="ru-RU" dirty="0" smtClean="0"/>
              <a:t> услуги персонального помощника -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dirty="0" smtClean="0"/>
              <a:t> в развивающих предметах и оборудовании - 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</a:p>
          <a:p>
            <a:r>
              <a:rPr lang="ru-RU" dirty="0" smtClean="0"/>
              <a:t>в специальных образовательных программах </a:t>
            </a:r>
            <a:r>
              <a:rPr lang="ru-RU" dirty="0" smtClean="0">
                <a:solidFill>
                  <a:srgbClr val="FF0000"/>
                </a:solidFill>
              </a:rPr>
              <a:t>- 1</a:t>
            </a:r>
          </a:p>
          <a:p>
            <a:r>
              <a:rPr lang="ru-RU" dirty="0" smtClean="0"/>
              <a:t>организация социального туризма -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dirty="0" smtClean="0"/>
              <a:t>организация семейного отдыха </a:t>
            </a:r>
            <a:r>
              <a:rPr lang="ru-RU" dirty="0" smtClean="0">
                <a:solidFill>
                  <a:srgbClr val="FF0000"/>
                </a:solidFill>
              </a:rPr>
              <a:t>- 5</a:t>
            </a:r>
          </a:p>
          <a:p>
            <a:r>
              <a:rPr lang="ru-RU" dirty="0" smtClean="0"/>
              <a:t>бесплатная юридическая помощь </a:t>
            </a:r>
            <a:r>
              <a:rPr lang="ru-RU" dirty="0" smtClean="0">
                <a:solidFill>
                  <a:srgbClr val="FF0000"/>
                </a:solidFill>
              </a:rPr>
              <a:t>- 9</a:t>
            </a:r>
          </a:p>
          <a:p>
            <a:r>
              <a:rPr lang="ru-RU" dirty="0" smtClean="0"/>
              <a:t>не нуждается </a:t>
            </a:r>
            <a:r>
              <a:rPr lang="ru-RU" dirty="0" smtClean="0">
                <a:solidFill>
                  <a:srgbClr val="FF0000"/>
                </a:solidFill>
              </a:rPr>
              <a:t>- 2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Нуждаемость семьи в адресной социальной помощи: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оказание материальной помощи - 23</a:t>
            </a:r>
          </a:p>
          <a:p>
            <a:r>
              <a:rPr lang="ru-RU" dirty="0" smtClean="0"/>
              <a:t>оказание вещевой помощи -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dirty="0" smtClean="0"/>
              <a:t>предоставление продовольственной помощи -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услуги социального работника - 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dirty="0" smtClean="0"/>
              <a:t>уборка помещения </a:t>
            </a:r>
            <a:r>
              <a:rPr lang="ru-RU" dirty="0" smtClean="0">
                <a:solidFill>
                  <a:srgbClr val="FF0000"/>
                </a:solidFill>
              </a:rPr>
              <a:t>- 1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помощь в уходе за ребенком (санитарно-гигиенические услуги </a:t>
            </a:r>
            <a:r>
              <a:rPr lang="ru-RU" dirty="0" smtClean="0">
                <a:solidFill>
                  <a:srgbClr val="FF0000"/>
                </a:solidFill>
              </a:rPr>
              <a:t>- 1</a:t>
            </a:r>
          </a:p>
          <a:p>
            <a:r>
              <a:rPr lang="ru-RU" dirty="0" smtClean="0"/>
              <a:t>социальное сопровождение семьи -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dirty="0" smtClean="0"/>
              <a:t>не нуждается - </a:t>
            </a:r>
            <a:r>
              <a:rPr lang="ru-RU" dirty="0" smtClean="0">
                <a:solidFill>
                  <a:srgbClr val="FF0000"/>
                </a:solidFill>
              </a:rPr>
              <a:t>10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Обучение родителей приемам ухода за ребенком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Требуется </a:t>
            </a:r>
            <a:r>
              <a:rPr lang="ru-RU" dirty="0" smtClean="0">
                <a:solidFill>
                  <a:srgbClr val="FF0000"/>
                </a:solidFill>
              </a:rPr>
              <a:t>- 5</a:t>
            </a:r>
          </a:p>
          <a:p>
            <a:r>
              <a:rPr lang="ru-RU" dirty="0" smtClean="0"/>
              <a:t>Не требуется - </a:t>
            </a:r>
            <a:r>
              <a:rPr lang="ru-RU" dirty="0" smtClean="0">
                <a:solidFill>
                  <a:srgbClr val="FF0000"/>
                </a:solidFill>
              </a:rPr>
              <a:t>42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Статус ребенка-инвалида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проживает в родной семье – </a:t>
            </a:r>
            <a:r>
              <a:rPr lang="ru-RU" dirty="0" smtClean="0">
                <a:solidFill>
                  <a:srgbClr val="FF0000"/>
                </a:solidFill>
              </a:rPr>
              <a:t>42</a:t>
            </a:r>
          </a:p>
          <a:p>
            <a:r>
              <a:rPr lang="ru-RU" dirty="0" smtClean="0"/>
              <a:t>проживает в приемной семье –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dirty="0" smtClean="0"/>
              <a:t>проживает с родственниками </a:t>
            </a:r>
            <a:r>
              <a:rPr lang="ru-RU" dirty="0" smtClean="0">
                <a:solidFill>
                  <a:srgbClr val="FF0000"/>
                </a:solidFill>
              </a:rPr>
              <a:t>-0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В какой иной помощи Вы нуждаетесь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Соблюдение закона  №273РФст 79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Улучшение жилищных условий</a:t>
            </a:r>
          </a:p>
          <a:p>
            <a:r>
              <a:rPr lang="ru-RU" dirty="0" err="1" smtClean="0">
                <a:solidFill>
                  <a:srgbClr val="C00000"/>
                </a:solidFill>
              </a:rPr>
              <a:t>Экзоскелет</a:t>
            </a:r>
            <a:r>
              <a:rPr lang="ru-RU" dirty="0" smtClean="0">
                <a:solidFill>
                  <a:srgbClr val="C00000"/>
                </a:solidFill>
              </a:rPr>
              <a:t>, оказание </a:t>
            </a:r>
            <a:r>
              <a:rPr lang="ru-RU" dirty="0" smtClean="0">
                <a:solidFill>
                  <a:srgbClr val="C00000"/>
                </a:solidFill>
              </a:rPr>
              <a:t>бесплатных </a:t>
            </a:r>
            <a:r>
              <a:rPr lang="ru-RU" dirty="0" err="1" smtClean="0">
                <a:solidFill>
                  <a:srgbClr val="C00000"/>
                </a:solidFill>
              </a:rPr>
              <a:t>медуслуг</a:t>
            </a:r>
            <a:r>
              <a:rPr lang="ru-RU" dirty="0" smtClean="0">
                <a:solidFill>
                  <a:srgbClr val="C00000"/>
                </a:solidFill>
              </a:rPr>
              <a:t> на дому.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Постановка на учет на получение жилья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Дополнительные занятия с психологом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Проведение водопровода в дом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Перекрыть крышу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Проведение канализации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Приобретение транспортного средства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250825" y="1700213"/>
            <a:ext cx="8569325" cy="2808287"/>
          </a:xfrm>
        </p:spPr>
        <p:txBody>
          <a:bodyPr/>
          <a:lstStyle/>
          <a:p>
            <a:pPr eaLnBrk="1" hangingPunct="1"/>
            <a:r>
              <a:rPr lang="ru-RU" sz="3000" b="1" smtClean="0">
                <a:latin typeface="Arial" charset="0"/>
              </a:rPr>
              <a:t/>
            </a:r>
            <a:br>
              <a:rPr lang="ru-RU" sz="3000" b="1" smtClean="0">
                <a:latin typeface="Arial" charset="0"/>
              </a:rPr>
            </a:br>
            <a:r>
              <a:rPr lang="ru-RU" sz="5400" b="1" smtClean="0">
                <a:solidFill>
                  <a:srgbClr val="CC0000"/>
                </a:solidFill>
              </a:rPr>
              <a:t>СПАСИБО </a:t>
            </a:r>
            <a:r>
              <a:rPr lang="ru-RU" sz="5400" b="1" smtClean="0">
                <a:solidFill>
                  <a:srgbClr val="CC0000"/>
                </a:solidFill>
                <a:latin typeface="Arial" charset="0"/>
              </a:rPr>
              <a:t/>
            </a:r>
            <a:br>
              <a:rPr lang="ru-RU" sz="5400" b="1" smtClean="0">
                <a:solidFill>
                  <a:srgbClr val="CC0000"/>
                </a:solidFill>
                <a:latin typeface="Arial" charset="0"/>
              </a:rPr>
            </a:br>
            <a:r>
              <a:rPr lang="ru-RU" sz="5400" b="1" smtClean="0">
                <a:solidFill>
                  <a:srgbClr val="CC0000"/>
                </a:solidFill>
              </a:rPr>
              <a:t>ЗА ВНИМАНИЕ!</a:t>
            </a:r>
            <a:r>
              <a:rPr lang="ru-RU" sz="5400" b="1" smtClean="0">
                <a:solidFill>
                  <a:srgbClr val="CC0000"/>
                </a:solidFill>
                <a:latin typeface="Arial" charset="0"/>
              </a:rPr>
              <a:t/>
            </a:r>
            <a:br>
              <a:rPr lang="ru-RU" sz="5400" b="1" smtClean="0">
                <a:solidFill>
                  <a:srgbClr val="CC0000"/>
                </a:solidFill>
                <a:latin typeface="Arial" charset="0"/>
              </a:rPr>
            </a:br>
            <a:endParaRPr lang="ru-RU" sz="5400" b="1" smtClean="0">
              <a:solidFill>
                <a:srgbClr val="CC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Сведения об образовании ребёнка-инвалида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посещает коррекционное образовательное учреждение - </a:t>
            </a:r>
            <a:r>
              <a:rPr lang="ru-RU" dirty="0" smtClean="0">
                <a:solidFill>
                  <a:srgbClr val="C00000"/>
                </a:solidFill>
              </a:rPr>
              <a:t>7</a:t>
            </a:r>
          </a:p>
          <a:p>
            <a:r>
              <a:rPr lang="ru-RU" dirty="0" smtClean="0"/>
              <a:t>посещает обычное образовательное учреждение - </a:t>
            </a:r>
            <a:r>
              <a:rPr lang="ru-RU" dirty="0" smtClean="0">
                <a:solidFill>
                  <a:srgbClr val="C00000"/>
                </a:solidFill>
              </a:rPr>
              <a:t>25</a:t>
            </a:r>
          </a:p>
          <a:p>
            <a:r>
              <a:rPr lang="ru-RU" dirty="0" smtClean="0"/>
              <a:t>Не посещает - </a:t>
            </a:r>
            <a:r>
              <a:rPr lang="ru-RU" dirty="0" smtClean="0">
                <a:solidFill>
                  <a:srgbClr val="C00000"/>
                </a:solidFill>
              </a:rPr>
              <a:t>8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Форма получения образования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классе на общих условиях - </a:t>
            </a:r>
            <a:r>
              <a:rPr lang="ru-RU" dirty="0" smtClean="0">
                <a:solidFill>
                  <a:srgbClr val="C00000"/>
                </a:solidFill>
              </a:rPr>
              <a:t>19</a:t>
            </a:r>
          </a:p>
          <a:p>
            <a:r>
              <a:rPr lang="ru-RU" dirty="0" smtClean="0"/>
              <a:t>инклюзивное образование - </a:t>
            </a:r>
            <a:r>
              <a:rPr lang="ru-RU" dirty="0" smtClean="0">
                <a:solidFill>
                  <a:srgbClr val="C00000"/>
                </a:solidFill>
              </a:rPr>
              <a:t>3</a:t>
            </a:r>
          </a:p>
          <a:p>
            <a:r>
              <a:rPr lang="ru-RU" dirty="0" smtClean="0"/>
              <a:t>Дистанционно - </a:t>
            </a:r>
            <a:r>
              <a:rPr lang="ru-RU" dirty="0" smtClean="0">
                <a:solidFill>
                  <a:srgbClr val="C00000"/>
                </a:solidFill>
              </a:rPr>
              <a:t>1</a:t>
            </a:r>
          </a:p>
          <a:p>
            <a:r>
              <a:rPr lang="ru-RU" dirty="0" smtClean="0"/>
              <a:t>на дому - </a:t>
            </a:r>
            <a:r>
              <a:rPr lang="ru-RU" dirty="0" smtClean="0">
                <a:solidFill>
                  <a:srgbClr val="C00000"/>
                </a:solidFill>
              </a:rPr>
              <a:t>10</a:t>
            </a:r>
          </a:p>
          <a:p>
            <a:r>
              <a:rPr lang="ru-RU" dirty="0" smtClean="0"/>
              <a:t>семейное образование - </a:t>
            </a:r>
            <a:r>
              <a:rPr lang="ru-RU" dirty="0" smtClean="0">
                <a:solidFill>
                  <a:srgbClr val="C00000"/>
                </a:solidFill>
              </a:rPr>
              <a:t>3</a:t>
            </a:r>
          </a:p>
          <a:p>
            <a:r>
              <a:rPr lang="ru-RU" dirty="0" smtClean="0"/>
              <a:t>Другое (не обучаемы) - </a:t>
            </a:r>
            <a:r>
              <a:rPr lang="ru-RU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Способность ребенка к самообслуживанию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Полная - </a:t>
            </a:r>
            <a:r>
              <a:rPr lang="ru-RU" dirty="0" smtClean="0">
                <a:solidFill>
                  <a:srgbClr val="C00000"/>
                </a:solidFill>
              </a:rPr>
              <a:t>19</a:t>
            </a:r>
          </a:p>
          <a:p>
            <a:r>
              <a:rPr lang="ru-RU" dirty="0" smtClean="0"/>
              <a:t>Частичная - </a:t>
            </a:r>
            <a:r>
              <a:rPr lang="ru-RU" dirty="0" smtClean="0">
                <a:solidFill>
                  <a:srgbClr val="C00000"/>
                </a:solidFill>
              </a:rPr>
              <a:t>18</a:t>
            </a:r>
          </a:p>
          <a:p>
            <a:r>
              <a:rPr lang="ru-RU" dirty="0" smtClean="0"/>
              <a:t>Отсутствует - </a:t>
            </a:r>
            <a:r>
              <a:rPr lang="ru-RU" dirty="0" smtClean="0">
                <a:solidFill>
                  <a:srgbClr val="C00000"/>
                </a:solidFill>
              </a:rPr>
              <a:t>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</a:rPr>
              <a:t>Обеспечен ли ребенок техническими средствами реабилитации в соответствии с индивидуальной программой реабилитации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полностью обеспечен - </a:t>
            </a:r>
            <a:r>
              <a:rPr lang="ru-RU" dirty="0" smtClean="0">
                <a:solidFill>
                  <a:srgbClr val="C00000"/>
                </a:solidFill>
              </a:rPr>
              <a:t>17</a:t>
            </a:r>
          </a:p>
          <a:p>
            <a:r>
              <a:rPr lang="ru-RU" dirty="0" smtClean="0"/>
              <a:t>частично обеспечен - </a:t>
            </a:r>
            <a:r>
              <a:rPr lang="ru-RU" dirty="0" smtClean="0">
                <a:solidFill>
                  <a:srgbClr val="C00000"/>
                </a:solidFill>
              </a:rPr>
              <a:t>11</a:t>
            </a:r>
          </a:p>
          <a:p>
            <a:r>
              <a:rPr lang="ru-RU" dirty="0" smtClean="0"/>
              <a:t>не обеспечен - </a:t>
            </a:r>
            <a:r>
              <a:rPr lang="ru-RU" dirty="0" smtClean="0">
                <a:solidFill>
                  <a:srgbClr val="C00000"/>
                </a:solidFill>
              </a:rPr>
              <a:t>8</a:t>
            </a:r>
          </a:p>
          <a:p>
            <a:r>
              <a:rPr lang="ru-RU" dirty="0" smtClean="0"/>
              <a:t> причины не обеспеченности (отсутствие в ИПР, нет в наличии, требуется другая модель) - </a:t>
            </a:r>
            <a:r>
              <a:rPr lang="ru-RU" dirty="0" smtClean="0">
                <a:solidFill>
                  <a:srgbClr val="C00000"/>
                </a:solidFill>
              </a:rPr>
              <a:t>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Жилищные условия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отдельная квартира из __2_ комнат - </a:t>
            </a:r>
            <a:r>
              <a:rPr lang="ru-RU" dirty="0" smtClean="0">
                <a:solidFill>
                  <a:srgbClr val="C00000"/>
                </a:solidFill>
              </a:rPr>
              <a:t>13</a:t>
            </a:r>
          </a:p>
          <a:p>
            <a:r>
              <a:rPr lang="ru-RU" dirty="0" smtClean="0"/>
              <a:t>коммунальная квартира из _3__ комнат - </a:t>
            </a:r>
            <a:r>
              <a:rPr lang="ru-RU" dirty="0" smtClean="0">
                <a:solidFill>
                  <a:srgbClr val="C00000"/>
                </a:solidFill>
              </a:rPr>
              <a:t>3</a:t>
            </a:r>
          </a:p>
          <a:p>
            <a:r>
              <a:rPr lang="ru-RU" dirty="0" smtClean="0"/>
              <a:t>домовладение (в частной собственности, муниципальное - </a:t>
            </a:r>
            <a:r>
              <a:rPr lang="ru-RU" dirty="0" smtClean="0">
                <a:solidFill>
                  <a:srgbClr val="C00000"/>
                </a:solidFill>
              </a:rPr>
              <a:t>24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Необходимость в приспособлении квартиры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Требуется - </a:t>
            </a:r>
            <a:r>
              <a:rPr lang="ru-RU" dirty="0" smtClean="0">
                <a:solidFill>
                  <a:srgbClr val="FF0000"/>
                </a:solidFill>
              </a:rPr>
              <a:t>10</a:t>
            </a:r>
          </a:p>
          <a:p>
            <a:r>
              <a:rPr lang="ru-RU" dirty="0" smtClean="0"/>
              <a:t>Не требуется </a:t>
            </a:r>
            <a:r>
              <a:rPr lang="ru-RU" dirty="0" smtClean="0">
                <a:solidFill>
                  <a:srgbClr val="FF0000"/>
                </a:solidFill>
              </a:rPr>
              <a:t>- 38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Оборудована ли входная группа подъезда: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Оборудована - </a:t>
            </a:r>
            <a:r>
              <a:rPr lang="ru-RU" dirty="0" smtClean="0">
                <a:solidFill>
                  <a:srgbClr val="FF0000"/>
                </a:solidFill>
              </a:rPr>
              <a:t>18</a:t>
            </a:r>
          </a:p>
          <a:p>
            <a:r>
              <a:rPr lang="ru-RU" dirty="0" smtClean="0"/>
              <a:t>Не оборудована - </a:t>
            </a:r>
            <a:r>
              <a:rPr lang="ru-RU" dirty="0" smtClean="0">
                <a:solidFill>
                  <a:srgbClr val="FF0000"/>
                </a:solidFill>
              </a:rPr>
              <a:t>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481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1_Тема Office</vt:lpstr>
      <vt:lpstr>2_Тема Office</vt:lpstr>
      <vt:lpstr>Общественный совет Муниципального района  Большеглушицкий (март 2019г.) </vt:lpstr>
      <vt:lpstr>Статус ребенка-инвалида</vt:lpstr>
      <vt:lpstr>Сведения об образовании ребёнка-инвалида</vt:lpstr>
      <vt:lpstr>Форма получения образования</vt:lpstr>
      <vt:lpstr>Способность ребенка к самообслуживанию</vt:lpstr>
      <vt:lpstr>Обеспечен ли ребенок техническими средствами реабилитации в соответствии с индивидуальной программой реабилитации</vt:lpstr>
      <vt:lpstr>Жилищные условия</vt:lpstr>
      <vt:lpstr>Необходимость в приспособлении квартиры</vt:lpstr>
      <vt:lpstr>Оборудована ли входная группа подъезда:</vt:lpstr>
      <vt:lpstr>Наличие у ребенка отдельной комнаты</vt:lpstr>
      <vt:lpstr>Состав семьи:</vt:lpstr>
      <vt:lpstr>Есть ли в семье еще инвалиды</vt:lpstr>
      <vt:lpstr>Кто осуществляет постоянный уход за ребенком</vt:lpstr>
      <vt:lpstr>Сведения о занятости родителей</vt:lpstr>
      <vt:lpstr>Являетесь ли Вы членом общественной организации</vt:lpstr>
      <vt:lpstr>Нуждаемость в реабилитационных услугах (отметить одно или несколько значений</vt:lpstr>
      <vt:lpstr>Нуждаемость в дополнительных услугах (отметить одно или несколько значений): </vt:lpstr>
      <vt:lpstr>Нуждаемость семьи в адресной социальной помощи:</vt:lpstr>
      <vt:lpstr>Обучение родителей приемам ухода за ребенком</vt:lpstr>
      <vt:lpstr>В какой иной помощи Вы нуждаетесь</vt:lpstr>
      <vt:lpstr> СПАСИБО  ЗА ВНИМАНИЕ!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shepelevalyu</dc:creator>
  <cp:lastModifiedBy>Харитонова Галина Сергеевна</cp:lastModifiedBy>
  <cp:revision>40</cp:revision>
  <dcterms:created xsi:type="dcterms:W3CDTF">2017-07-17T10:36:27Z</dcterms:created>
  <dcterms:modified xsi:type="dcterms:W3CDTF">2019-03-26T06:17:53Z</dcterms:modified>
</cp:coreProperties>
</file>