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272" r:id="rId4"/>
    <p:sldId id="256" r:id="rId5"/>
    <p:sldId id="257" r:id="rId6"/>
    <p:sldId id="258" r:id="rId7"/>
    <p:sldId id="259" r:id="rId8"/>
    <p:sldId id="266" r:id="rId9"/>
    <p:sldId id="267" r:id="rId10"/>
    <p:sldId id="268" r:id="rId11"/>
    <p:sldId id="269" r:id="rId12"/>
    <p:sldId id="270" r:id="rId13"/>
    <p:sldId id="261" r:id="rId14"/>
    <p:sldId id="26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05" autoAdjust="0"/>
  </p:normalViewPr>
  <p:slideViewPr>
    <p:cSldViewPr>
      <p:cViewPr>
        <p:scale>
          <a:sx n="78" d="100"/>
          <a:sy n="78" d="100"/>
        </p:scale>
        <p:origin x="-2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effectLst/>
              </a:rPr>
              <a:t>1. Как часто Вы обращаетесь за услугами в мед. учреждения Большеглушицкого района?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11349475662124502"/>
          <c:y val="1.1452551448107504E-2"/>
        </c:manualLayout>
      </c:layout>
    </c:title>
    <c:plotArea>
      <c:layout>
        <c:manualLayout>
          <c:layoutTarget val="inner"/>
          <c:xMode val="edge"/>
          <c:yMode val="edge"/>
          <c:x val="0.11244064669143043"/>
          <c:y val="0.20805191919512553"/>
          <c:w val="0.5583798660052266"/>
          <c:h val="0.7651150232946700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раз в месяц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1. Как часто Вы обращаетесь за услугами в мед. Учреждения Большеглушицкого района?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раз в год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1. Как часто Вы обращаетесь за услугами в мед. Учреждения Большеглушицкого района?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Реже, чем 1 раз в год 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1. Как часто Вы обращаетесь за услугами в мед. Учреждения Большеглушицкого района?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5.000000000000001E-2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обращаюсь  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1. Как часто Вы обращаетесь за услугами в мед. Учреждения Большеглушицкого района?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5.000000000000001E-2</c:v>
                </c:pt>
              </c:numCache>
            </c:numRef>
          </c:val>
        </c:ser>
        <c:dLbls/>
        <c:axId val="67200128"/>
        <c:axId val="67201664"/>
      </c:barChart>
      <c:catAx>
        <c:axId val="67200128"/>
        <c:scaling>
          <c:orientation val="minMax"/>
        </c:scaling>
        <c:delete val="1"/>
        <c:axPos val="b"/>
        <c:majorTickMark val="none"/>
        <c:tickLblPos val="nextTo"/>
        <c:crossAx val="67201664"/>
        <c:crosses val="autoZero"/>
        <c:auto val="1"/>
        <c:lblAlgn val="ctr"/>
        <c:lblOffset val="100"/>
      </c:catAx>
      <c:valAx>
        <c:axId val="672016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67200128"/>
        <c:crosses val="autoZero"/>
        <c:crossBetween val="between"/>
        <c:majorUnit val="5.0000000000000017E-2"/>
        <c:minorUnit val="2.0000000000000007E-2"/>
      </c:valAx>
    </c:plotArea>
    <c:legend>
      <c:legendPos val="r"/>
      <c:layout>
        <c:manualLayout>
          <c:xMode val="edge"/>
          <c:yMode val="edge"/>
          <c:x val="0.67848874279669413"/>
          <c:y val="0.15672897816548526"/>
          <c:w val="0.31230938108326139"/>
          <c:h val="0.43905222652028569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0.19988519794096951"/>
          <c:y val="0.39890336258934206"/>
          <c:w val="0.61809428582009418"/>
          <c:h val="0.4120628572133960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10. Кому  из медицинских работников Вы бы выразили претензии?</c:v>
                </c:pt>
              </c:strCache>
            </c:strRef>
          </c:tx>
          <c:explosion val="6"/>
          <c:dLbls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Почти всем</c:v>
                </c:pt>
                <c:pt idx="1">
                  <c:v>Никому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</c:v>
                </c:pt>
                <c:pt idx="1">
                  <c:v>0.60000000000000009</c:v>
                </c:pt>
              </c:numCache>
            </c:numRef>
          </c:val>
        </c:ser>
        <c:dLbls/>
        <c:firstSliceAng val="20"/>
      </c:pieChart>
    </c:plotArea>
    <c:legend>
      <c:legendPos val="r"/>
      <c:layout>
        <c:manualLayout>
          <c:xMode val="edge"/>
          <c:yMode val="edge"/>
          <c:x val="0.13601822019775583"/>
          <c:y val="0.23405917860978406"/>
          <c:w val="0.74640225160167384"/>
          <c:h val="8.7225184856003654E-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rotY val="100"/>
      <c:perspective val="30"/>
    </c:view3D>
    <c:plotArea>
      <c:layout>
        <c:manualLayout>
          <c:layoutTarget val="inner"/>
          <c:xMode val="edge"/>
          <c:yMode val="edge"/>
          <c:x val="0.11172590170757044"/>
          <c:y val="0.34058654654977288"/>
          <c:w val="0.72695295760788492"/>
          <c:h val="0.626465343899517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11. Как Вы оцениваете  работу скорой помощи?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Положительно</c:v>
                </c:pt>
                <c:pt idx="1">
                  <c:v>Средне</c:v>
                </c:pt>
                <c:pt idx="2">
                  <c:v>Отрицательно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0.25</c:v>
                </c:pt>
                <c:pt idx="1">
                  <c:v>0.5</c:v>
                </c:pt>
                <c:pt idx="2">
                  <c:v>0.25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1.4222626057422191E-2"/>
          <c:y val="0.15423744126110536"/>
          <c:w val="0.61967756949564523"/>
          <c:h val="0.17546066310092531"/>
        </c:manualLayout>
      </c:layout>
      <c:txPr>
        <a:bodyPr/>
        <a:lstStyle/>
        <a:p>
          <a:pPr>
            <a:defRPr sz="2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100"/>
            </a:pPr>
            <a:r>
              <a:rPr lang="ru-RU" sz="2100" dirty="0" smtClean="0">
                <a:effectLst/>
              </a:rPr>
              <a:t>12. </a:t>
            </a:r>
            <a:r>
              <a:rPr lang="ru-RU" sz="2100" b="1" dirty="0" smtClean="0">
                <a:effectLst/>
              </a:rPr>
              <a:t>Интересна ли Вам работа поликлиники в две смены </a:t>
            </a:r>
          </a:p>
          <a:p>
            <a:pPr>
              <a:defRPr sz="2100"/>
            </a:pPr>
            <a:r>
              <a:rPr lang="ru-RU" sz="2100" b="1" dirty="0" smtClean="0">
                <a:effectLst/>
              </a:rPr>
              <a:t>с 8.00 до 17.00 часов?</a:t>
            </a:r>
            <a:endParaRPr lang="ru-RU" sz="2100" dirty="0">
              <a:effectLst/>
            </a:endParaRPr>
          </a:p>
        </c:rich>
      </c:tx>
      <c:layout>
        <c:manualLayout>
          <c:xMode val="edge"/>
          <c:yMode val="edge"/>
          <c:x val="0.12834502905870201"/>
          <c:y val="1.1890064649495878E-2"/>
        </c:manualLayout>
      </c:layout>
    </c:title>
    <c:plotArea>
      <c:layout>
        <c:manualLayout>
          <c:layoutTarget val="inner"/>
          <c:xMode val="edge"/>
          <c:yMode val="edge"/>
          <c:x val="0.1628261704983599"/>
          <c:y val="0.38045725880644976"/>
          <c:w val="0.81031843456373709"/>
          <c:h val="0.5622195224250989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Нецелесообразно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0.60000000000000009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0%">
                  <c:v>0.4</c:v>
                </c:pt>
              </c:numCache>
            </c:numRef>
          </c:val>
        </c:ser>
        <c:dLbls/>
        <c:gapWidth val="0"/>
        <c:overlap val="1"/>
        <c:axId val="85579264"/>
        <c:axId val="85582976"/>
      </c:barChart>
      <c:catAx>
        <c:axId val="85579264"/>
        <c:scaling>
          <c:orientation val="minMax"/>
        </c:scaling>
        <c:axPos val="b"/>
        <c:numFmt formatCode="General" sourceLinked="1"/>
        <c:tickLblPos val="nextTo"/>
        <c:crossAx val="85582976"/>
        <c:crosses val="autoZero"/>
        <c:auto val="1"/>
        <c:lblAlgn val="ctr"/>
        <c:lblOffset val="100"/>
      </c:catAx>
      <c:valAx>
        <c:axId val="85582976"/>
        <c:scaling>
          <c:orientation val="minMax"/>
        </c:scaling>
        <c:axPos val="l"/>
        <c:majorGridlines/>
        <c:numFmt formatCode="0%" sourceLinked="1"/>
        <c:tickLblPos val="nextTo"/>
        <c:crossAx val="85579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7928645451051889E-2"/>
          <c:y val="0.17993849622201782"/>
          <c:w val="0.91737575606353405"/>
          <c:h val="0.11299680809498071"/>
        </c:manualLayout>
      </c:layout>
      <c:txPr>
        <a:bodyPr/>
        <a:lstStyle/>
        <a:p>
          <a:pPr>
            <a:defRPr sz="2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>
              <a:defRPr/>
            </a:pPr>
            <a:r>
              <a:rPr lang="ru-RU" sz="1700" b="1" baseline="0" dirty="0" smtClean="0">
                <a:effectLst/>
              </a:rPr>
              <a:t>2. Пришлось ли Вам преодолевать какие - либо трудности организационного плана, чтобы попасть на прием/лечение  (ожидание очереди на госпитализацию, запись на прием в поликлинике, очереди в регистратуру, очереди на приеме и т.п.)? </a:t>
            </a:r>
            <a:endParaRPr lang="ru-RU" sz="1700" baseline="0" dirty="0">
              <a:effectLst/>
            </a:endParaRPr>
          </a:p>
        </c:rich>
      </c:tx>
      <c:layout>
        <c:manualLayout>
          <c:xMode val="edge"/>
          <c:yMode val="edge"/>
          <c:x val="0.1219773473445479"/>
          <c:y val="1.3449814643839066E-2"/>
        </c:manualLayout>
      </c:layout>
    </c:title>
    <c:view3D>
      <c:rotX val="80"/>
      <c:rotY val="20"/>
      <c:depthPercent val="100"/>
      <c:perspective val="110"/>
    </c:view3D>
    <c:plotArea>
      <c:layout>
        <c:manualLayout>
          <c:layoutTarget val="inner"/>
          <c:xMode val="edge"/>
          <c:yMode val="edge"/>
          <c:x val="1.8235521723639906E-2"/>
          <c:y val="0.24217344305294305"/>
          <c:w val="0.50914553555352093"/>
          <c:h val="0.711650174246284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2. Пришлось ли Вам преодолевать какие - либо трудности организационного плана, чтобы попасть на прием/лечение  (ожидание очереди на госпитализацию, запись на прием в поликлинике, очереди в регистратуру, очереди на приеме и т.п.)? </c:v>
                </c:pt>
              </c:strCache>
            </c:strRef>
          </c:tx>
          <c:explosion val="14"/>
          <c:dPt>
            <c:idx val="4"/>
            <c:explosion val="10"/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Lbl>
              <c:idx val="6"/>
              <c:layout/>
              <c:showVal val="1"/>
            </c:dLbl>
            <c:delete val="1"/>
          </c:dLbls>
          <c:cat>
            <c:strRef>
              <c:f>Лист1!$A$2:$A$8</c:f>
              <c:strCache>
                <c:ptCount val="7"/>
                <c:pt idx="0">
                  <c:v>Нет</c:v>
                </c:pt>
                <c:pt idx="1">
                  <c:v>Да, очереди в регистратуру   </c:v>
                </c:pt>
                <c:pt idx="2">
                  <c:v>Да, запись на прием к врачу в поликлинике</c:v>
                </c:pt>
                <c:pt idx="3">
                  <c:v>Да, очереди у кабинета к врачу </c:v>
                </c:pt>
                <c:pt idx="4">
                  <c:v>Да, очереди в процедурный кабинет </c:v>
                </c:pt>
                <c:pt idx="5">
                  <c:v>Да, очереди при сдаче анализов </c:v>
                </c:pt>
                <c:pt idx="6">
                  <c:v>Да, ожидание очереди на госпитализацию 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2.0000000000000004E-2</c:v>
                </c:pt>
                <c:pt idx="1">
                  <c:v>0.2</c:v>
                </c:pt>
                <c:pt idx="2">
                  <c:v>0.1</c:v>
                </c:pt>
                <c:pt idx="3">
                  <c:v>0.23</c:v>
                </c:pt>
                <c:pt idx="4">
                  <c:v>0.2</c:v>
                </c:pt>
                <c:pt idx="5">
                  <c:v>0.23</c:v>
                </c:pt>
                <c:pt idx="6">
                  <c:v>2.0000000000000004E-2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56023696121886846"/>
          <c:y val="0.22937505666675603"/>
          <c:w val="0.43064048917936332"/>
          <c:h val="0.7581467640249423"/>
        </c:manualLayout>
      </c:layout>
      <c:txPr>
        <a:bodyPr/>
        <a:lstStyle/>
        <a:p>
          <a:pPr>
            <a:defRPr kern="600" spc="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/>
            </a:pPr>
            <a:r>
              <a:rPr lang="ru-RU" sz="2000" b="1" dirty="0" smtClean="0">
                <a:effectLst/>
              </a:rPr>
              <a:t>3. Как Вы оцениваете расположенность к Вам медицинского персонала (внимательность, заинтересованность, доброжелательность, бескорыстие или халатность и безразличие?</a:t>
            </a:r>
            <a:endParaRPr lang="ru-RU" sz="2000" dirty="0">
              <a:effectLst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2.7893974082244834E-2"/>
          <c:y val="0.2521443400532471"/>
          <c:w val="0.53846720404082071"/>
          <c:h val="0.726606347621348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3. Как Вы оцениваете расположенность к Вам медицинского персонала (внимательность, заинтересованность, доброжелательность, бескорыстие или халатность и безразличие?</c:v>
                </c:pt>
              </c:strCache>
            </c:strRef>
          </c:tx>
          <c:explosion val="2"/>
          <c:dPt>
            <c:idx val="0"/>
            <c:explosion val="0"/>
          </c:dPt>
          <c:dPt>
            <c:idx val="1"/>
            <c:explosion val="0"/>
          </c:dPt>
          <c:dPt>
            <c:idx val="2"/>
            <c:explosion val="0"/>
          </c:dPt>
          <c:dLbls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Высоко</c:v>
                </c:pt>
                <c:pt idx="1">
                  <c:v>Средне</c:v>
                </c:pt>
                <c:pt idx="2">
                  <c:v>Низко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</c:v>
                </c:pt>
                <c:pt idx="1">
                  <c:v>0.30000000000000004</c:v>
                </c:pt>
                <c:pt idx="2">
                  <c:v>0.5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6105204580443444"/>
          <c:y val="0.32511213613480711"/>
          <c:w val="0.25772049633374078"/>
          <c:h val="0.38675053508110885"/>
        </c:manualLayout>
      </c:layout>
      <c:txPr>
        <a:bodyPr/>
        <a:lstStyle/>
        <a:p>
          <a:pPr>
            <a:defRPr sz="26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/>
            </a:pPr>
            <a:r>
              <a:rPr lang="ru-RU" sz="2000" b="1" dirty="0" smtClean="0">
                <a:effectLst/>
              </a:rPr>
              <a:t>4. Насколько комфортны для Вас условия пребывания в медицинских учреждениях Большеглушицкого района (санитарно-гигиеническое состояние, условия ожидания приема в поликлинике и стационаре)?</a:t>
            </a:r>
            <a:endParaRPr lang="ru-RU" sz="2000" dirty="0">
              <a:effectLst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5.1196364655134947E-2"/>
          <c:y val="0.30212373043822011"/>
          <c:w val="0.49057375267482362"/>
          <c:h val="0.6559997855535433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4. Насколько комфортны для Вас условия пребывания в медицинских учреждениях Большеглушицкого района (санитарно-гигиеническое состояние, условия ожидания приема в поликлинике и стационаре)?</c:v>
                </c:pt>
              </c:strCache>
            </c:strRef>
          </c:tx>
          <c:explosion val="9"/>
          <c:dLbls>
            <c:dLblPos val="ctr"/>
            <c:showVal val="1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Вполне комфортные</c:v>
                </c:pt>
                <c:pt idx="1">
                  <c:v>Средние</c:v>
                </c:pt>
                <c:pt idx="2">
                  <c:v>Плохие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0.15000000000000002</c:v>
                </c:pt>
                <c:pt idx="1">
                  <c:v>0.70000000000000007</c:v>
                </c:pt>
                <c:pt idx="2">
                  <c:v>0.15000000000000002</c:v>
                </c:pt>
              </c:numCache>
            </c:numRef>
          </c:val>
        </c:ser>
        <c:dLbls/>
        <c:firstSliceAng val="104"/>
      </c:pieChart>
    </c:plotArea>
    <c:legend>
      <c:legendPos val="r"/>
      <c:layout>
        <c:manualLayout>
          <c:xMode val="edge"/>
          <c:yMode val="edge"/>
          <c:x val="0.58960055162952918"/>
          <c:y val="0.28924329692952455"/>
          <c:w val="0.38366425469633803"/>
          <c:h val="0.43232066592084106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9.985071103210752E-2"/>
          <c:y val="0.30756399541465101"/>
          <c:w val="0.46663356849238974"/>
          <c:h val="0.636318502489622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5. Насколько комфортны для Вас условия пребывания на стационарном лечении в Большеглушицкой ЦРБ (лечение, обеспечение лекарством, питание, отношение  мед.персонала,  санитарно  - гигиенические  условия )?</c:v>
                </c:pt>
              </c:strCache>
            </c:strRef>
          </c:tx>
          <c:explosion val="3"/>
          <c:dLbls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Вполне комфортно </c:v>
                </c:pt>
                <c:pt idx="1">
                  <c:v>Средне</c:v>
                </c:pt>
                <c:pt idx="2">
                  <c:v>Плохие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</c:v>
                </c:pt>
                <c:pt idx="1">
                  <c:v>0.60000000000000009</c:v>
                </c:pt>
                <c:pt idx="2">
                  <c:v>0.30000000000000004</c:v>
                </c:pt>
              </c:numCache>
            </c:numRef>
          </c:val>
        </c:ser>
        <c:dLbls/>
        <c:firstSliceAng val="37"/>
      </c:pieChart>
    </c:plotArea>
    <c:legend>
      <c:legendPos val="r"/>
      <c:layout>
        <c:manualLayout>
          <c:xMode val="edge"/>
          <c:yMode val="edge"/>
          <c:x val="0.64067730900270348"/>
          <c:y val="0.30825062998050734"/>
          <c:w val="0.33947391732283483"/>
          <c:h val="0.39791759248972336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dirty="0" smtClean="0">
                <a:effectLst/>
              </a:rPr>
              <a:t>6. Предлагалось ли Вам  в стационаре приобрести за свой счет?</a:t>
            </a:r>
            <a:endParaRPr lang="ru-RU" sz="1800" dirty="0">
              <a:effectLst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8700434251266799E-2"/>
          <c:y val="0.15870632429730036"/>
          <c:w val="0.557453519657236"/>
          <c:h val="0.8010884411535974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Лекарства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0.60000000000000009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Капельницы, шприцы 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Бинты 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Рентгеновскую пленку 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0%</c:formatCode>
                <c:ptCount val="1"/>
                <c:pt idx="0">
                  <c:v>0.05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Пройти «Холтер» за свой счет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0%</c:formatCode>
                <c:ptCount val="1"/>
                <c:pt idx="0">
                  <c:v>1.0000000000000002E-2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Другое (поясните) - нет не предлагалось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dLbls/>
        <c:axId val="79399168"/>
        <c:axId val="71041408"/>
      </c:barChart>
      <c:catAx>
        <c:axId val="79399168"/>
        <c:scaling>
          <c:orientation val="minMax"/>
        </c:scaling>
        <c:axPos val="b"/>
        <c:numFmt formatCode="General" sourceLinked="1"/>
        <c:tickLblPos val="nextTo"/>
        <c:crossAx val="71041408"/>
        <c:crosses val="autoZero"/>
        <c:auto val="1"/>
        <c:lblAlgn val="ctr"/>
        <c:lblOffset val="100"/>
      </c:catAx>
      <c:valAx>
        <c:axId val="71041408"/>
        <c:scaling>
          <c:orientation val="minMax"/>
        </c:scaling>
        <c:axPos val="l"/>
        <c:majorGridlines/>
        <c:numFmt formatCode="0%" sourceLinked="1"/>
        <c:tickLblPos val="nextTo"/>
        <c:crossAx val="79399168"/>
        <c:crosses val="autoZero"/>
        <c:crossBetween val="between"/>
        <c:majorUnit val="5.0000000000000017E-2"/>
      </c:valAx>
    </c:plotArea>
    <c:legend>
      <c:legendPos val="r"/>
      <c:layout>
        <c:manualLayout>
          <c:xMode val="edge"/>
          <c:yMode val="edge"/>
          <c:x val="0.64382218400854019"/>
          <c:y val="0.11349338709840319"/>
          <c:w val="0.33724042739212556"/>
          <c:h val="0.86289275939037091"/>
        </c:manualLayout>
      </c:layout>
      <c:txPr>
        <a:bodyPr/>
        <a:lstStyle/>
        <a:p>
          <a:pPr>
            <a:defRPr sz="2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/>
            </a:pPr>
            <a:r>
              <a:rPr lang="ru-RU" sz="2000" dirty="0"/>
              <a:t>7</a:t>
            </a:r>
            <a:r>
              <a:rPr lang="ru-RU" sz="2000" dirty="0" smtClean="0"/>
              <a:t>. Проходите </a:t>
            </a:r>
            <a:r>
              <a:rPr lang="ru-RU" sz="2000" dirty="0"/>
              <a:t>ли </a:t>
            </a:r>
            <a:r>
              <a:rPr lang="ru-RU" sz="2000" dirty="0" smtClean="0"/>
              <a:t>Вы </a:t>
            </a:r>
            <a:r>
              <a:rPr lang="ru-RU" sz="2000" dirty="0"/>
              <a:t>ежегодный флюорографический осмотр?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803471070264223"/>
          <c:y val="0.3665807566719918"/>
          <c:w val="0.71085596970706943"/>
          <c:h val="0.4902454963497032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7.Проходите ли   Вы ежегодный флюорографический осмотр?</c:v>
                </c:pt>
              </c:strCache>
            </c:strRef>
          </c:tx>
          <c:dLbls>
            <c:dLbl>
              <c:idx val="0"/>
              <c:layout>
                <c:manualLayout>
                  <c:x val="0.23110458991146576"/>
                  <c:y val="-0.52302617716805411"/>
                </c:manualLayout>
              </c:layout>
              <c:dLblPos val="bestFit"/>
              <c:showVal val="1"/>
            </c:dLbl>
            <c:delete val="1"/>
          </c:dLbls>
          <c:cat>
            <c:strRef>
              <c:f>Лист1!$A$2</c:f>
              <c:strCache>
                <c:ptCount val="1"/>
                <c:pt idx="0">
                  <c:v>Да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41677193913319976"/>
          <c:y val="0.27630710253139179"/>
          <c:w val="0.16688040409303181"/>
          <c:h val="6.6060348339328834E-2"/>
        </c:manualLayout>
      </c:layout>
      <c:txPr>
        <a:bodyPr/>
        <a:lstStyle/>
        <a:p>
          <a:pPr>
            <a:defRPr sz="2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indent="0">
              <a:buNone/>
              <a:defRPr sz="2000"/>
            </a:pPr>
            <a:r>
              <a:rPr lang="ru-RU" sz="2000" dirty="0" smtClean="0"/>
              <a:t>8. Делаете </a:t>
            </a:r>
            <a:r>
              <a:rPr lang="ru-RU" sz="2000" dirty="0"/>
              <a:t>ли вы прививки </a:t>
            </a:r>
            <a:endParaRPr lang="ru-RU" sz="2000" dirty="0" smtClean="0"/>
          </a:p>
          <a:p>
            <a:pPr marL="0" indent="0">
              <a:buNone/>
              <a:defRPr sz="2000"/>
            </a:pPr>
            <a:r>
              <a:rPr lang="ru-RU" sz="2000" dirty="0" smtClean="0"/>
              <a:t>от </a:t>
            </a:r>
            <a:r>
              <a:rPr lang="ru-RU" sz="2000" dirty="0"/>
              <a:t>ОРВ?</a:t>
            </a:r>
          </a:p>
        </c:rich>
      </c:tx>
      <c:layout>
        <c:manualLayout>
          <c:xMode val="edge"/>
          <c:yMode val="edge"/>
          <c:x val="0.1192038847535459"/>
          <c:y val="2.1798451857409099E-2"/>
        </c:manualLayout>
      </c:layout>
    </c:title>
    <c:plotArea>
      <c:layout>
        <c:manualLayout>
          <c:layoutTarget val="inner"/>
          <c:xMode val="edge"/>
          <c:yMode val="edge"/>
          <c:x val="0.15285338666074141"/>
          <c:y val="0.3577722013409248"/>
          <c:w val="0.7003999555604935"/>
          <c:h val="0.472179745321680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8.  Делаете ли вы прививки от ОРВ?</c:v>
                </c:pt>
              </c:strCache>
            </c:strRef>
          </c:tx>
          <c:explosion val="5"/>
          <c:dLbls>
            <c:dLblPos val="outEnd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0.70000000000000007</c:v>
                </c:pt>
                <c:pt idx="1">
                  <c:v>0.30000000000000004</c:v>
                </c:pt>
              </c:numCache>
            </c:numRef>
          </c:val>
        </c:ser>
        <c:dLbls/>
        <c:firstSliceAng val="144"/>
      </c:pieChart>
    </c:plotArea>
    <c:legend>
      <c:legendPos val="r"/>
      <c:layout>
        <c:manualLayout>
          <c:xMode val="edge"/>
          <c:yMode val="edge"/>
          <c:x val="0.21494347850238871"/>
          <c:y val="0.23438906288814351"/>
          <c:w val="0.58223183535162759"/>
          <c:h val="8.8772751841555669E-2"/>
        </c:manualLayout>
      </c:layout>
      <c:txPr>
        <a:bodyPr/>
        <a:lstStyle/>
        <a:p>
          <a:pPr>
            <a:defRPr sz="2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0.16822917111773908"/>
          <c:y val="0.37494994451165986"/>
          <c:w val="0.63801564783400144"/>
          <c:h val="0.455725462738572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9. Кому из медицинских работников Вы бы выразили благодарность?</c:v>
                </c:pt>
              </c:strCache>
            </c:strRef>
          </c:tx>
          <c:explosion val="9"/>
          <c:dLbls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Никому</c:v>
                </c:pt>
                <c:pt idx="1">
                  <c:v>Свои варианты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0.30000000000000004</c:v>
                </c:pt>
                <c:pt idx="1">
                  <c:v>0.70000000000000007</c:v>
                </c:pt>
              </c:numCache>
            </c:numRef>
          </c:val>
        </c:ser>
        <c:dLbls/>
        <c:firstSliceAng val="36"/>
      </c:pieChart>
    </c:plotArea>
    <c:legend>
      <c:legendPos val="r"/>
      <c:layout>
        <c:manualLayout>
          <c:xMode val="edge"/>
          <c:yMode val="edge"/>
          <c:x val="0.15200960577029907"/>
          <c:y val="0.20961071480458215"/>
          <c:w val="0.72786615988054049"/>
          <c:h val="0.1526373443243791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8648F-FCF5-4592-8E11-A82F0B92589F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A6F32-ADD6-4E25-B901-0B23BE1BD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3376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A6F32-ADD6-4E25-B901-0B23BE1BDBF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7160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A6F32-ADD6-4E25-B901-0B23BE1BDBF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4443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A6F32-ADD6-4E25-B901-0B23BE1BDBF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879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661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947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216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1712D-7B47-49C8-B9A6-1B02D0A7EDA1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02DA-602D-42C6-9F34-757FD4A7139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197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50DAE-67F9-4A6A-9AA1-AEC1D32F4AE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4BD9-052D-4561-AAE5-B28392B825D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317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1830-EF03-42BC-9609-160CC12BA01D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957F2-D0E4-48DF-8D28-F0F95905D6F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313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71FD-68BA-4B57-AFC9-ABF57E1F972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6ADB8-4D11-4BF9-B8AF-77663FA2F11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39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54DC8-9CE9-4639-BE7A-52C2FBBA5AB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3090-E5D2-4DDF-880B-53E808DA813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AAA9-A569-4013-9651-9F276371F7B3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E4E6-F4C0-41B7-8C05-2FECB0765E3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48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661B-CBBD-449D-ABEB-A2CA788F3DA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D010-55D0-4E57-901D-A0EAF3C7E57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842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C9BA-370B-474C-AF26-8A7656A98B4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C294D-8E37-47F4-AAF5-5314F978A8F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32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4287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D864-0424-490A-9793-17D1FA377DD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6797-3485-4C1E-914F-5C4C870A7AE7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234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A532-EA6C-4840-B5B2-EEF7F77A78E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569B-0F46-44BC-9A24-E104B5C48B4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989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4FB-C306-4459-A8BC-2CD2FE4C712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8F1B-B27B-46C8-9129-F316EC458EC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8584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1712D-7B47-49C8-B9A6-1B02D0A7EDA1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02DA-602D-42C6-9F34-757FD4A7139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902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50DAE-67F9-4A6A-9AA1-AEC1D32F4AE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4BD9-052D-4561-AAE5-B28392B825D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654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1830-EF03-42BC-9609-160CC12BA01D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957F2-D0E4-48DF-8D28-F0F95905D6F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744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71FD-68BA-4B57-AFC9-ABF57E1F972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6ADB8-4D11-4BF9-B8AF-77663FA2F11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056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54DC8-9CE9-4639-BE7A-52C2FBBA5AB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3090-E5D2-4DDF-880B-53E808DA813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4363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AAA9-A569-4013-9651-9F276371F7B3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E4E6-F4C0-41B7-8C05-2FECB0765E3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090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661B-CBBD-449D-ABEB-A2CA788F3DA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D010-55D0-4E57-901D-A0EAF3C7E57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2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08582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C9BA-370B-474C-AF26-8A7656A98B4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C294D-8E37-47F4-AAF5-5314F978A8F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7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D864-0424-490A-9793-17D1FA377DD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6797-3485-4C1E-914F-5C4C870A7AE7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752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A532-EA6C-4840-B5B2-EEF7F77A78E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569B-0F46-44BC-9A24-E104B5C48B4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930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4FB-C306-4459-A8BC-2CD2FE4C712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8F1B-B27B-46C8-9129-F316EC458EC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36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84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23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670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617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433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D9B0-70C0-47BF-8765-F8453523E845}" type="datetimeFigureOut">
              <a:rPr lang="ru-RU" smtClean="0"/>
              <a:pPr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08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8CB942-3B9B-47E8-9FB7-09C1E0F6CF78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DB096D-9FF4-4990-B7B2-BF5169A2E1F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16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8CB942-3B9B-47E8-9FB7-09C1E0F6CF78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18.07.2017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DB096D-9FF4-4990-B7B2-BF5169A2E1F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56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ctrTitle"/>
          </p:nvPr>
        </p:nvSpPr>
        <p:spPr>
          <a:xfrm>
            <a:off x="1042988" y="188913"/>
            <a:ext cx="7920037" cy="1655762"/>
          </a:xfrm>
        </p:spPr>
        <p:txBody>
          <a:bodyPr/>
          <a:lstStyle/>
          <a:p>
            <a:pPr algn="r" eaLnBrk="1" hangingPunct="1"/>
            <a:r>
              <a:rPr lang="ru-RU" sz="2400" b="1" i="1" smtClean="0">
                <a:solidFill>
                  <a:srgbClr val="CC0000"/>
                </a:solidFill>
              </a:rPr>
              <a:t>Общественный совет</a:t>
            </a:r>
            <a:br>
              <a:rPr lang="ru-RU" sz="2400" b="1" i="1" smtClean="0">
                <a:solidFill>
                  <a:srgbClr val="CC0000"/>
                </a:solidFill>
              </a:rPr>
            </a:br>
            <a:r>
              <a:rPr lang="ru-RU" sz="2400" b="1" i="1" smtClean="0">
                <a:solidFill>
                  <a:srgbClr val="CC0000"/>
                </a:solidFill>
              </a:rPr>
              <a:t>Муниципального района </a:t>
            </a:r>
            <a:br>
              <a:rPr lang="ru-RU" sz="2400" b="1" i="1" smtClean="0">
                <a:solidFill>
                  <a:srgbClr val="CC0000"/>
                </a:solidFill>
              </a:rPr>
            </a:br>
            <a:r>
              <a:rPr lang="ru-RU" sz="2400" b="1" i="1" smtClean="0">
                <a:solidFill>
                  <a:srgbClr val="CC0000"/>
                </a:solidFill>
              </a:rPr>
              <a:t>Большеглушицкий (июнь 2017 г.)</a:t>
            </a:r>
            <a:r>
              <a:rPr lang="ru-RU" sz="2400" b="1" smtClean="0"/>
              <a:t/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9458" name="Rectangle 4"/>
          <p:cNvSpPr>
            <a:spLocks noGrp="1"/>
          </p:cNvSpPr>
          <p:nvPr>
            <p:ph type="subTitle" idx="1"/>
          </p:nvPr>
        </p:nvSpPr>
        <p:spPr>
          <a:xfrm>
            <a:off x="179388" y="2565400"/>
            <a:ext cx="8785225" cy="3671888"/>
          </a:xfrm>
        </p:spPr>
        <p:txBody>
          <a:bodyPr/>
          <a:lstStyle/>
          <a:p>
            <a:pPr eaLnBrk="1" hangingPunct="1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Анкета удовлетворенности граждан Большеглушицкого района качеством предоставляемых медицинских услуг. </a:t>
            </a:r>
          </a:p>
          <a:p>
            <a:pPr eaLnBrk="1" hangingPunct="1"/>
            <a:endParaRPr lang="ru-RU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Количество респондентов – 240 чел.</a:t>
            </a:r>
          </a:p>
        </p:txBody>
      </p:sp>
    </p:spTree>
    <p:extLst>
      <p:ext uri="{BB962C8B-B14F-4D97-AF65-F5344CB8AC3E}">
        <p14:creationId xmlns:p14="http://schemas.microsoft.com/office/powerpoint/2010/main" xmlns="" val="12254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584448870"/>
              </p:ext>
            </p:extLst>
          </p:nvPr>
        </p:nvGraphicFramePr>
        <p:xfrm>
          <a:off x="107504" y="188640"/>
          <a:ext cx="4536504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590083656"/>
              </p:ext>
            </p:extLst>
          </p:nvPr>
        </p:nvGraphicFramePr>
        <p:xfrm>
          <a:off x="4644008" y="116632"/>
          <a:ext cx="4392488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20182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8"/>
          <p:cNvSpPr>
            <a:spLocks noGrp="1"/>
          </p:cNvSpPr>
          <p:nvPr>
            <p:ph type="title"/>
          </p:nvPr>
        </p:nvSpPr>
        <p:spPr>
          <a:xfrm>
            <a:off x="323850" y="274638"/>
            <a:ext cx="8496300" cy="1570037"/>
          </a:xfrm>
        </p:spPr>
        <p:txBody>
          <a:bodyPr/>
          <a:lstStyle/>
          <a:p>
            <a:pPr eaLnBrk="1" hangingPunct="1"/>
            <a:r>
              <a:rPr lang="ru-RU" sz="3000" b="1" smtClean="0">
                <a:latin typeface="Times New Roman" pitchFamily="18" charset="0"/>
              </a:rPr>
              <a:t>13.</a:t>
            </a:r>
            <a:r>
              <a:rPr lang="ru-RU" sz="3000" smtClean="0">
                <a:latin typeface="Times New Roman" pitchFamily="18" charset="0"/>
              </a:rPr>
              <a:t> </a:t>
            </a:r>
            <a:r>
              <a:rPr lang="ru-RU" sz="3000" b="1" smtClean="0">
                <a:latin typeface="Times New Roman" pitchFamily="18" charset="0"/>
              </a:rPr>
              <a:t>Ваши пожелания и предложения </a:t>
            </a:r>
            <a:br>
              <a:rPr lang="ru-RU" sz="3000" b="1" smtClean="0">
                <a:latin typeface="Times New Roman" pitchFamily="18" charset="0"/>
              </a:rPr>
            </a:br>
            <a:r>
              <a:rPr lang="ru-RU" sz="3000" b="1" smtClean="0">
                <a:latin typeface="Times New Roman" pitchFamily="18" charset="0"/>
              </a:rPr>
              <a:t>для улучшения качества </a:t>
            </a:r>
            <a:br>
              <a:rPr lang="ru-RU" sz="3000" b="1" smtClean="0">
                <a:latin typeface="Times New Roman" pitchFamily="18" charset="0"/>
              </a:rPr>
            </a:br>
            <a:r>
              <a:rPr lang="ru-RU" sz="3000" b="1" smtClean="0">
                <a:latin typeface="Times New Roman" pitchFamily="18" charset="0"/>
              </a:rPr>
              <a:t>оказания медицинских услуг</a:t>
            </a:r>
          </a:p>
        </p:txBody>
      </p:sp>
      <p:sp>
        <p:nvSpPr>
          <p:cNvPr id="25602" name="Rectangle 10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8362950" cy="6477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4200" b="1" smtClean="0">
                <a:solidFill>
                  <a:srgbClr val="CC0000"/>
                </a:solidFill>
                <a:latin typeface="Times New Roman" pitchFamily="18" charset="0"/>
              </a:rPr>
              <a:t>Помнить клятву Гиппократа!</a:t>
            </a:r>
          </a:p>
        </p:txBody>
      </p:sp>
      <p:pic>
        <p:nvPicPr>
          <p:cNvPr id="25603" name="Picture 11" descr="photo-of-doctor-hands-ai-How-Medical-Chatbot-Could-Help-Private-Doctors"/>
          <p:cNvPicPr>
            <a:picLocks noChangeAspect="1" noChangeArrowheads="1"/>
          </p:cNvPicPr>
          <p:nvPr/>
        </p:nvPicPr>
        <p:blipFill>
          <a:blip r:embed="rId2"/>
          <a:srcRect l="12112" r="8083"/>
          <a:stretch>
            <a:fillRect/>
          </a:stretch>
        </p:blipFill>
        <p:spPr bwMode="auto">
          <a:xfrm>
            <a:off x="971550" y="2565400"/>
            <a:ext cx="7129463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975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Fotolia_29565553_X"/>
          <p:cNvPicPr>
            <a:picLocks noChangeAspect="1" noChangeArrowheads="1"/>
          </p:cNvPicPr>
          <p:nvPr/>
        </p:nvPicPr>
        <p:blipFill>
          <a:blip r:embed="rId2"/>
          <a:srcRect b="813"/>
          <a:stretch>
            <a:fillRect/>
          </a:stretch>
        </p:blipFill>
        <p:spPr bwMode="auto">
          <a:xfrm>
            <a:off x="179388" y="3573463"/>
            <a:ext cx="44640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5" descr="82838edab27a7adfa1510e8bb45569bb"/>
          <p:cNvPicPr>
            <a:picLocks noChangeAspect="1" noChangeArrowheads="1"/>
          </p:cNvPicPr>
          <p:nvPr/>
        </p:nvPicPr>
        <p:blipFill>
          <a:blip r:embed="rId3"/>
          <a:srcRect l="3316"/>
          <a:stretch>
            <a:fillRect/>
          </a:stretch>
        </p:blipFill>
        <p:spPr bwMode="auto">
          <a:xfrm>
            <a:off x="4716463" y="3573463"/>
            <a:ext cx="42481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6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3095625"/>
          </a:xfrm>
        </p:spPr>
        <p:txBody>
          <a:bodyPr/>
          <a:lstStyle/>
          <a:p>
            <a:pPr algn="l" eaLnBrk="1" hangingPunct="1">
              <a:buFontTx/>
              <a:buChar char="-"/>
            </a:pPr>
            <a:r>
              <a:rPr lang="ru-RU" sz="2500" b="1" smtClean="0"/>
              <a:t> Решить вопрос с очередностью к врачам.</a:t>
            </a:r>
            <a:br>
              <a:rPr lang="ru-RU" sz="2500" b="1" smtClean="0"/>
            </a:br>
            <a:r>
              <a:rPr lang="ru-RU" sz="2500" b="1" smtClean="0"/>
              <a:t>- Улучшить отношение к пациентам.</a:t>
            </a:r>
            <a:br>
              <a:rPr lang="ru-RU" sz="2500" b="1" smtClean="0"/>
            </a:br>
            <a:r>
              <a:rPr lang="ru-RU" sz="2500" b="1" smtClean="0"/>
              <a:t>- Больше уважения и такта, внимания. </a:t>
            </a:r>
            <a:br>
              <a:rPr lang="ru-RU" sz="2500" b="1" smtClean="0"/>
            </a:br>
            <a:r>
              <a:rPr lang="ru-RU" sz="2500" b="1" smtClean="0"/>
              <a:t>- Слово должно лечить, а не убивать.</a:t>
            </a:r>
            <a:br>
              <a:rPr lang="ru-RU" sz="2500" b="1" smtClean="0"/>
            </a:br>
            <a:r>
              <a:rPr lang="ru-RU" sz="2500" b="1" smtClean="0"/>
              <a:t>- Обучить персонал морально – этическим нормам. </a:t>
            </a:r>
            <a:br>
              <a:rPr lang="ru-RU" sz="2500" b="1" smtClean="0"/>
            </a:br>
            <a:r>
              <a:rPr lang="ru-RU" sz="2500" b="1" smtClean="0"/>
              <a:t>- Исключить грубость.</a:t>
            </a:r>
            <a:br>
              <a:rPr lang="ru-RU" sz="2500" b="1" smtClean="0"/>
            </a:br>
            <a:r>
              <a:rPr lang="ru-RU" sz="2500" b="1" smtClean="0"/>
              <a:t>- Во время приема врачи не бегали бы по кабинетам, и планерки проходили бы после приема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8399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3851275" y="188913"/>
            <a:ext cx="5113338" cy="6480175"/>
          </a:xfrm>
        </p:spPr>
        <p:txBody>
          <a:bodyPr/>
          <a:lstStyle/>
          <a:p>
            <a:pPr algn="l" eaLnBrk="1" hangingPunct="1"/>
            <a:r>
              <a:rPr lang="ru-RU" sz="2400" b="1" smtClean="0"/>
              <a:t>- Онколог  1 раз в неделю – это мало. Улучшить работу онколога, запись к ней 2-3 месяца. Безобразие</a:t>
            </a:r>
            <a:br>
              <a:rPr lang="ru-RU" sz="2400" b="1" smtClean="0"/>
            </a:br>
            <a:r>
              <a:rPr lang="ru-RU" sz="800" b="1" smtClean="0"/>
              <a:t/>
            </a:r>
            <a:br>
              <a:rPr lang="ru-RU" sz="800" b="1" smtClean="0"/>
            </a:br>
            <a:r>
              <a:rPr lang="ru-RU" sz="2400" b="1" smtClean="0"/>
              <a:t>- Нужен еще один невролог или увеличить время приема. Врач должен работать ежедневно, </a:t>
            </a:r>
            <a:br>
              <a:rPr lang="ru-RU" sz="2400" b="1" smtClean="0"/>
            </a:br>
            <a:r>
              <a:rPr lang="ru-RU" sz="2400" b="1" smtClean="0"/>
              <a:t>а не 2 дня в неделю.</a:t>
            </a:r>
            <a:br>
              <a:rPr lang="ru-RU" sz="2400" b="1" smtClean="0"/>
            </a:br>
            <a:r>
              <a:rPr lang="ru-RU" sz="800" b="1" smtClean="0"/>
              <a:t/>
            </a:r>
            <a:br>
              <a:rPr lang="ru-RU" sz="800" b="1" smtClean="0"/>
            </a:br>
            <a:r>
              <a:rPr lang="ru-RU" sz="2400" b="1" smtClean="0"/>
              <a:t>- Отремонтировать физ. кабинет. </a:t>
            </a:r>
            <a:br>
              <a:rPr lang="ru-RU" sz="2400" b="1" smtClean="0"/>
            </a:br>
            <a:r>
              <a:rPr lang="ru-RU" sz="800" b="1" smtClean="0"/>
              <a:t/>
            </a:r>
            <a:br>
              <a:rPr lang="ru-RU" sz="800" b="1" smtClean="0"/>
            </a:br>
            <a:r>
              <a:rPr lang="ru-RU" sz="2400" b="1" smtClean="0"/>
              <a:t>- Постепенно приобретать современное медицинское оборудование. </a:t>
            </a:r>
            <a:br>
              <a:rPr lang="ru-RU" sz="2400" b="1" smtClean="0"/>
            </a:br>
            <a:r>
              <a:rPr lang="ru-RU" sz="800" b="1" smtClean="0"/>
              <a:t/>
            </a:r>
            <a:br>
              <a:rPr lang="ru-RU" sz="800" b="1" smtClean="0"/>
            </a:br>
            <a:r>
              <a:rPr lang="ru-RU" sz="2400" b="1" smtClean="0"/>
              <a:t>- Применять новые технологии на месте, а не посылать в областную клинику.</a:t>
            </a:r>
            <a:br>
              <a:rPr lang="ru-RU" sz="2400" b="1" smtClean="0"/>
            </a:br>
            <a:r>
              <a:rPr lang="ru-RU" sz="800" b="1" smtClean="0"/>
              <a:t/>
            </a:r>
            <a:br>
              <a:rPr lang="ru-RU" sz="800" b="1" smtClean="0"/>
            </a:br>
            <a:r>
              <a:rPr lang="ru-RU" sz="2400" b="1" smtClean="0"/>
              <a:t>- Открыть  родильный дом и гинекологическое отделение.</a:t>
            </a:r>
          </a:p>
        </p:txBody>
      </p:sp>
      <p:pic>
        <p:nvPicPr>
          <p:cNvPr id="27650" name="Picture 4" descr="chto-lechat-oncologi"/>
          <p:cNvPicPr>
            <a:picLocks noChangeAspect="1" noChangeArrowheads="1"/>
          </p:cNvPicPr>
          <p:nvPr/>
        </p:nvPicPr>
        <p:blipFill>
          <a:blip r:embed="rId2"/>
          <a:srcRect r="27225"/>
          <a:stretch>
            <a:fillRect/>
          </a:stretch>
        </p:blipFill>
        <p:spPr bwMode="auto">
          <a:xfrm>
            <a:off x="179388" y="260350"/>
            <a:ext cx="3384550" cy="265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5" descr="huong-dan-cach-cham-soc-giup-ba-bau-ha-sot-hieu-qua-ma-khong-can-dung-thuoc-khang-sinh-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357563"/>
            <a:ext cx="31686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462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3635375" y="188913"/>
            <a:ext cx="5329238" cy="6480175"/>
          </a:xfrm>
        </p:spPr>
        <p:txBody>
          <a:bodyPr/>
          <a:lstStyle/>
          <a:p>
            <a:pPr algn="l" eaLnBrk="1" hangingPunct="1"/>
            <a:r>
              <a:rPr lang="ru-RU" sz="2200" b="1" smtClean="0"/>
              <a:t>- Проводить диспансеризацию у врачей всех категорий. </a:t>
            </a:r>
            <a:br>
              <a:rPr lang="ru-RU" sz="2200" b="1" smtClean="0"/>
            </a:br>
            <a:r>
              <a:rPr lang="ru-RU" sz="700" b="1" smtClean="0"/>
              <a:t/>
            </a:r>
            <a:br>
              <a:rPr lang="ru-RU" sz="700" b="1" smtClean="0"/>
            </a:br>
            <a:r>
              <a:rPr lang="ru-RU" sz="2200" b="1" smtClean="0"/>
              <a:t>- Профосмотры сделать не формальными, а качественными и объективными, а если возможно, то  выездные медосмотры.</a:t>
            </a:r>
            <a:br>
              <a:rPr lang="ru-RU" sz="2200" b="1" smtClean="0"/>
            </a:br>
            <a:r>
              <a:rPr lang="ru-RU" sz="700" b="1" smtClean="0"/>
              <a:t/>
            </a:r>
            <a:br>
              <a:rPr lang="ru-RU" sz="700" b="1" smtClean="0"/>
            </a:br>
            <a:r>
              <a:rPr lang="ru-RU" sz="2200" b="1" smtClean="0"/>
              <a:t>- Прием врача по записи ожидается по 2-3 недели. Если запись, то прием должен быть по времени, указанному в талоне.</a:t>
            </a:r>
            <a:br>
              <a:rPr lang="ru-RU" sz="2200" b="1" smtClean="0"/>
            </a:br>
            <a:r>
              <a:rPr lang="ru-RU" sz="700" b="1" smtClean="0"/>
              <a:t/>
            </a:r>
            <a:br>
              <a:rPr lang="ru-RU" sz="700" b="1" smtClean="0"/>
            </a:br>
            <a:r>
              <a:rPr lang="ru-RU" sz="2200" b="1" smtClean="0"/>
              <a:t>- Из стационара убрать кошек. Нужна кнопка вызова, не докричаться. В палатах нужна горячая вода.</a:t>
            </a:r>
            <a:br>
              <a:rPr lang="ru-RU" sz="2200" b="1" smtClean="0"/>
            </a:br>
            <a:r>
              <a:rPr lang="ru-RU" sz="700" b="1" smtClean="0"/>
              <a:t/>
            </a:r>
            <a:br>
              <a:rPr lang="ru-RU" sz="700" b="1" smtClean="0"/>
            </a:br>
            <a:r>
              <a:rPr lang="ru-RU" sz="2200" b="1" smtClean="0"/>
              <a:t>- Обратить внимание на работу медиков в поселениях. Навести порядок в медицинских офисах.</a:t>
            </a:r>
            <a:br>
              <a:rPr lang="ru-RU" sz="2200" b="1" smtClean="0"/>
            </a:br>
            <a:r>
              <a:rPr lang="ru-RU" sz="700" b="1" smtClean="0"/>
              <a:t/>
            </a:r>
            <a:br>
              <a:rPr lang="ru-RU" sz="700" b="1" smtClean="0"/>
            </a:br>
            <a:r>
              <a:rPr lang="ru-RU" sz="2200" b="1" smtClean="0"/>
              <a:t>- В селе Александровка открыть лабораторию.</a:t>
            </a:r>
          </a:p>
        </p:txBody>
      </p:sp>
      <p:pic>
        <p:nvPicPr>
          <p:cNvPr id="28674" name="Picture 9" descr="img_15801"/>
          <p:cNvPicPr>
            <a:picLocks noChangeAspect="1" noChangeArrowheads="1"/>
          </p:cNvPicPr>
          <p:nvPr/>
        </p:nvPicPr>
        <p:blipFill>
          <a:blip r:embed="rId2" cstate="print"/>
          <a:srcRect t="3384" b="3165"/>
          <a:stretch>
            <a:fillRect/>
          </a:stretch>
        </p:blipFill>
        <p:spPr bwMode="auto">
          <a:xfrm>
            <a:off x="179388" y="333375"/>
            <a:ext cx="32400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10" descr="Screen-Shot-2015-02-28-at-11"/>
          <p:cNvPicPr>
            <a:picLocks noChangeAspect="1" noChangeArrowheads="1"/>
          </p:cNvPicPr>
          <p:nvPr/>
        </p:nvPicPr>
        <p:blipFill>
          <a:blip r:embed="rId3"/>
          <a:srcRect l="4759" t="8949" b="7729"/>
          <a:stretch>
            <a:fillRect/>
          </a:stretch>
        </p:blipFill>
        <p:spPr bwMode="auto">
          <a:xfrm>
            <a:off x="179388" y="2420938"/>
            <a:ext cx="3241675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12" descr="lab-research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4508500"/>
            <a:ext cx="32400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274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250825" y="1700213"/>
            <a:ext cx="8569325" cy="2808287"/>
          </a:xfrm>
        </p:spPr>
        <p:txBody>
          <a:bodyPr/>
          <a:lstStyle/>
          <a:p>
            <a:pPr eaLnBrk="1" hangingPunct="1"/>
            <a:r>
              <a:rPr lang="ru-RU" sz="3000" b="1" smtClean="0">
                <a:latin typeface="Arial" charset="0"/>
              </a:rPr>
              <a:t/>
            </a:r>
            <a:br>
              <a:rPr lang="ru-RU" sz="3000" b="1" smtClean="0">
                <a:latin typeface="Arial" charset="0"/>
              </a:rPr>
            </a:br>
            <a:r>
              <a:rPr lang="ru-RU" sz="5400" b="1" smtClean="0">
                <a:solidFill>
                  <a:srgbClr val="CC0000"/>
                </a:solidFill>
              </a:rPr>
              <a:t>СПАСИБО </a:t>
            </a:r>
            <a:r>
              <a:rPr lang="ru-RU" sz="5400" b="1" smtClean="0">
                <a:solidFill>
                  <a:srgbClr val="CC0000"/>
                </a:solidFill>
                <a:latin typeface="Arial" charset="0"/>
              </a:rPr>
              <a:t/>
            </a:r>
            <a:br>
              <a:rPr lang="ru-RU" sz="5400" b="1" smtClean="0">
                <a:solidFill>
                  <a:srgbClr val="CC0000"/>
                </a:solidFill>
                <a:latin typeface="Arial" charset="0"/>
              </a:rPr>
            </a:br>
            <a:r>
              <a:rPr lang="ru-RU" sz="5400" b="1" smtClean="0">
                <a:solidFill>
                  <a:srgbClr val="CC0000"/>
                </a:solidFill>
              </a:rPr>
              <a:t>ЗА ВНИМАНИЕ!</a:t>
            </a:r>
            <a:r>
              <a:rPr lang="ru-RU" sz="5400" b="1" smtClean="0">
                <a:solidFill>
                  <a:srgbClr val="CC0000"/>
                </a:solidFill>
                <a:latin typeface="Arial" charset="0"/>
              </a:rPr>
              <a:t/>
            </a:r>
            <a:br>
              <a:rPr lang="ru-RU" sz="5400" b="1" smtClean="0">
                <a:solidFill>
                  <a:srgbClr val="CC0000"/>
                </a:solidFill>
                <a:latin typeface="Arial" charset="0"/>
              </a:rPr>
            </a:br>
            <a:endParaRPr lang="ru-RU" sz="5400" b="1" smtClean="0">
              <a:solidFill>
                <a:srgbClr val="CC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74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445315194"/>
              </p:ext>
            </p:extLst>
          </p:nvPr>
        </p:nvGraphicFramePr>
        <p:xfrm>
          <a:off x="539552" y="404664"/>
          <a:ext cx="828092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204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567982091"/>
              </p:ext>
            </p:extLst>
          </p:nvPr>
        </p:nvGraphicFramePr>
        <p:xfrm>
          <a:off x="251520" y="188640"/>
          <a:ext cx="864096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743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387467999"/>
              </p:ext>
            </p:extLst>
          </p:nvPr>
        </p:nvGraphicFramePr>
        <p:xfrm>
          <a:off x="467544" y="188640"/>
          <a:ext cx="80648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775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135567198"/>
              </p:ext>
            </p:extLst>
          </p:nvPr>
        </p:nvGraphicFramePr>
        <p:xfrm>
          <a:off x="467544" y="260648"/>
          <a:ext cx="828092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993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468587572"/>
              </p:ext>
            </p:extLst>
          </p:nvPr>
        </p:nvGraphicFramePr>
        <p:xfrm>
          <a:off x="323528" y="116632"/>
          <a:ext cx="864096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87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2526212175"/>
              </p:ext>
            </p:extLst>
          </p:nvPr>
        </p:nvGraphicFramePr>
        <p:xfrm>
          <a:off x="179512" y="116632"/>
          <a:ext cx="878497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6401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686817"/>
              </p:ext>
            </p:extLst>
          </p:nvPr>
        </p:nvGraphicFramePr>
        <p:xfrm>
          <a:off x="107504" y="188640"/>
          <a:ext cx="417646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131385616"/>
              </p:ext>
            </p:extLst>
          </p:nvPr>
        </p:nvGraphicFramePr>
        <p:xfrm>
          <a:off x="4644008" y="188640"/>
          <a:ext cx="432048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0748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2797504992"/>
              </p:ext>
            </p:extLst>
          </p:nvPr>
        </p:nvGraphicFramePr>
        <p:xfrm>
          <a:off x="179512" y="116632"/>
          <a:ext cx="424847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271647262"/>
              </p:ext>
            </p:extLst>
          </p:nvPr>
        </p:nvGraphicFramePr>
        <p:xfrm>
          <a:off x="4644008" y="116632"/>
          <a:ext cx="4320480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93315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293</Words>
  <Application>Microsoft Office PowerPoint</Application>
  <PresentationFormat>Экран (4:3)</PresentationFormat>
  <Paragraphs>35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1_Тема Office</vt:lpstr>
      <vt:lpstr>2_Тема Office</vt:lpstr>
      <vt:lpstr>Общественный совет Муниципального района  Большеглушицкий (июнь 2017 г.)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13. Ваши пожелания и предложения  для улучшения качества  оказания медицинских услуг</vt:lpstr>
      <vt:lpstr> Решить вопрос с очередностью к врачам. - Улучшить отношение к пациентам. - Больше уважения и такта, внимания.  - Слово должно лечить, а не убивать. - Обучить персонал морально – этическим нормам.  - Исключить грубость. - Во время приема врачи не бегали бы по кабинетам, и планерки проходили бы после приема пациентов.</vt:lpstr>
      <vt:lpstr>- Онколог  1 раз в неделю – это мало. Улучшить работу онколога, запись к ней 2-3 месяца. Безобразие  - Нужен еще один невролог или увеличить время приема. Врач должен работать ежедневно,  а не 2 дня в неделю.  - Отремонтировать физ. кабинет.   - Постепенно приобретать современное медицинское оборудование.   - Применять новые технологии на месте, а не посылать в областную клинику.  - Открыть  родильный дом и гинекологическое отделение.</vt:lpstr>
      <vt:lpstr>- Проводить диспансеризацию у врачей всех категорий.   - Профосмотры сделать не формальными, а качественными и объективными, а если возможно, то  выездные медосмотры.  - Прием врача по записи ожидается по 2-3 недели. Если запись, то прием должен быть по времени, указанному в талоне.  - Из стационара убрать кошек. Нужна кнопка вызова, не докричаться. В палатах нужна горячая вода.  - Обратить внимание на работу медиков в поселениях. Навести порядок в медицинских офисах.  - В селе Александровка открыть лабораторию.</vt:lpstr>
      <vt:lpstr> СПАСИБО  ЗА ВНИМАНИЕ!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shepelevalyu</dc:creator>
  <cp:lastModifiedBy>рр</cp:lastModifiedBy>
  <cp:revision>20</cp:revision>
  <dcterms:created xsi:type="dcterms:W3CDTF">2017-07-17T10:36:27Z</dcterms:created>
  <dcterms:modified xsi:type="dcterms:W3CDTF">2017-07-18T05:54:47Z</dcterms:modified>
</cp:coreProperties>
</file>