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76" r:id="rId3"/>
    <p:sldId id="277" r:id="rId4"/>
    <p:sldId id="258" r:id="rId5"/>
    <p:sldId id="262" r:id="rId6"/>
    <p:sldId id="263" r:id="rId7"/>
    <p:sldId id="265" r:id="rId8"/>
    <p:sldId id="267" r:id="rId9"/>
    <p:sldId id="268" r:id="rId10"/>
    <p:sldId id="272" r:id="rId11"/>
    <p:sldId id="266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59BD"/>
    <a:srgbClr val="3518B2"/>
    <a:srgbClr val="1F0E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07F5FC-8EE6-46E6-B4D3-6443FFF8051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BC2270-199A-4D93-95A4-0B0F01AF00F4}">
      <dgm:prSet phldrT="[Текст]"/>
      <dgm:spPr/>
      <dgm:t>
        <a:bodyPr/>
        <a:lstStyle/>
        <a:p>
          <a:r>
            <a:rPr lang="ru-RU" dirty="0" smtClean="0"/>
            <a:t>Региональный организационный комитет</a:t>
          </a:r>
          <a:endParaRPr lang="ru-RU" dirty="0"/>
        </a:p>
      </dgm:t>
    </dgm:pt>
    <dgm:pt modelId="{91C2B9E5-5F80-4E7B-BD63-9B89CF8652F2}" type="parTrans" cxnId="{F4828C2D-6FA9-4C2C-AA01-A43534E4AC22}">
      <dgm:prSet/>
      <dgm:spPr/>
      <dgm:t>
        <a:bodyPr/>
        <a:lstStyle/>
        <a:p>
          <a:endParaRPr lang="ru-RU"/>
        </a:p>
      </dgm:t>
    </dgm:pt>
    <dgm:pt modelId="{E37DCE9E-0B69-430E-AE23-E7AC9FE39EF1}" type="sibTrans" cxnId="{F4828C2D-6FA9-4C2C-AA01-A43534E4AC22}">
      <dgm:prSet/>
      <dgm:spPr/>
      <dgm:t>
        <a:bodyPr/>
        <a:lstStyle/>
        <a:p>
          <a:endParaRPr lang="ru-RU"/>
        </a:p>
      </dgm:t>
    </dgm:pt>
    <dgm:pt modelId="{319700E6-421D-4A0A-A1A4-6A5B59D4A49A}" type="asst">
      <dgm:prSet phldrT="[Текст]" custT="1"/>
      <dgm:spPr/>
      <dgm:t>
        <a:bodyPr/>
        <a:lstStyle/>
        <a:p>
          <a:r>
            <a:rPr lang="ru-RU" sz="2000" dirty="0" smtClean="0"/>
            <a:t>Организатор</a:t>
          </a:r>
          <a:r>
            <a:rPr lang="en-US" sz="2000" dirty="0" smtClean="0"/>
            <a:t> – </a:t>
          </a:r>
          <a:r>
            <a:rPr lang="ru-RU" sz="1400" dirty="0" smtClean="0"/>
            <a:t>Департамент информационного взаимодействия</a:t>
          </a:r>
          <a:endParaRPr lang="ru-RU" sz="1400" dirty="0"/>
        </a:p>
      </dgm:t>
    </dgm:pt>
    <dgm:pt modelId="{63ADB28E-948C-4238-83BE-D39A326B189B}" type="parTrans" cxnId="{B83B6398-E708-4FA0-8520-33F1D7475291}">
      <dgm:prSet/>
      <dgm:spPr/>
      <dgm:t>
        <a:bodyPr/>
        <a:lstStyle/>
        <a:p>
          <a:endParaRPr lang="ru-RU"/>
        </a:p>
      </dgm:t>
    </dgm:pt>
    <dgm:pt modelId="{ED6E4281-71DC-48FC-B1B3-8A2CD1728C64}" type="sibTrans" cxnId="{B83B6398-E708-4FA0-8520-33F1D7475291}">
      <dgm:prSet/>
      <dgm:spPr/>
      <dgm:t>
        <a:bodyPr/>
        <a:lstStyle/>
        <a:p>
          <a:endParaRPr lang="ru-RU"/>
        </a:p>
      </dgm:t>
    </dgm:pt>
    <dgm:pt modelId="{4E3F0671-8FC8-4F4E-BBDD-FE6357D64DA5}">
      <dgm:prSet phldrT="[Текст]"/>
      <dgm:spPr/>
      <dgm:t>
        <a:bodyPr/>
        <a:lstStyle/>
        <a:p>
          <a:r>
            <a:rPr lang="ru-RU" dirty="0" smtClean="0"/>
            <a:t>Рабочая группа муниципального района</a:t>
          </a:r>
          <a:endParaRPr lang="ru-RU" dirty="0"/>
        </a:p>
      </dgm:t>
    </dgm:pt>
    <dgm:pt modelId="{E30E07ED-F7B0-4DB0-894D-7931CDE28F4F}" type="parTrans" cxnId="{006FBB03-1ECD-4978-BF6F-A05AAEAEE8A0}">
      <dgm:prSet/>
      <dgm:spPr/>
      <dgm:t>
        <a:bodyPr/>
        <a:lstStyle/>
        <a:p>
          <a:endParaRPr lang="ru-RU"/>
        </a:p>
      </dgm:t>
    </dgm:pt>
    <dgm:pt modelId="{0D3AC190-DB37-487A-B953-C377A074668A}" type="sibTrans" cxnId="{006FBB03-1ECD-4978-BF6F-A05AAEAEE8A0}">
      <dgm:prSet/>
      <dgm:spPr/>
      <dgm:t>
        <a:bodyPr/>
        <a:lstStyle/>
        <a:p>
          <a:endParaRPr lang="ru-RU"/>
        </a:p>
      </dgm:t>
    </dgm:pt>
    <dgm:pt modelId="{82878253-611D-409A-96D6-19659C3D597C}">
      <dgm:prSet/>
      <dgm:spPr/>
      <dgm:t>
        <a:bodyPr/>
        <a:lstStyle/>
        <a:p>
          <a:r>
            <a:rPr lang="ru-RU" dirty="0" smtClean="0"/>
            <a:t>Рабочая группа </a:t>
          </a:r>
          <a:r>
            <a:rPr lang="ru-RU" b="0" dirty="0" smtClean="0"/>
            <a:t>городского округа</a:t>
          </a:r>
        </a:p>
        <a:p>
          <a:r>
            <a:rPr lang="ru-RU" b="1" dirty="0" smtClean="0"/>
            <a:t>Всего 35</a:t>
          </a:r>
          <a:r>
            <a:rPr lang="ru-RU" dirty="0" smtClean="0"/>
            <a:t>: 8 городских и 27 сельских </a:t>
          </a:r>
          <a:endParaRPr lang="ru-RU" dirty="0"/>
        </a:p>
      </dgm:t>
    </dgm:pt>
    <dgm:pt modelId="{743ACA3D-43E2-43B6-94CF-3A586CA662A3}" type="parTrans" cxnId="{28AA3395-E8D5-4DFC-8685-FCD1AC39BE3F}">
      <dgm:prSet/>
      <dgm:spPr/>
      <dgm:t>
        <a:bodyPr/>
        <a:lstStyle/>
        <a:p>
          <a:endParaRPr lang="ru-RU"/>
        </a:p>
      </dgm:t>
    </dgm:pt>
    <dgm:pt modelId="{CC5559A9-9E99-4A64-9AFC-8CE6C9E260AB}" type="sibTrans" cxnId="{28AA3395-E8D5-4DFC-8685-FCD1AC39BE3F}">
      <dgm:prSet/>
      <dgm:spPr/>
      <dgm:t>
        <a:bodyPr/>
        <a:lstStyle/>
        <a:p>
          <a:endParaRPr lang="ru-RU"/>
        </a:p>
      </dgm:t>
    </dgm:pt>
    <dgm:pt modelId="{89B29738-0CF0-4B48-8128-E0153005EB2F}" type="pres">
      <dgm:prSet presAssocID="{2307F5FC-8EE6-46E6-B4D3-6443FFF8051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A358A65-EF56-41E6-AD34-86BB466FED0B}" type="pres">
      <dgm:prSet presAssocID="{72BC2270-199A-4D93-95A4-0B0F01AF00F4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FB58D79-882A-407E-B133-06364A47CC3C}" type="pres">
      <dgm:prSet presAssocID="{72BC2270-199A-4D93-95A4-0B0F01AF00F4}" presName="rootComposite1" presStyleCnt="0"/>
      <dgm:spPr/>
      <dgm:t>
        <a:bodyPr/>
        <a:lstStyle/>
        <a:p>
          <a:endParaRPr lang="ru-RU"/>
        </a:p>
      </dgm:t>
    </dgm:pt>
    <dgm:pt modelId="{105B8285-6B03-44BE-B060-FCC00308D7C3}" type="pres">
      <dgm:prSet presAssocID="{72BC2270-199A-4D93-95A4-0B0F01AF00F4}" presName="rootText1" presStyleLbl="node0" presStyleIdx="0" presStyleCnt="1" custLinFactNeighborX="-44616" custLinFactNeighborY="-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8CC2A7-FDF0-4F97-A92D-0BEA3757DDFF}" type="pres">
      <dgm:prSet presAssocID="{72BC2270-199A-4D93-95A4-0B0F01AF00F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769D2EA-453F-4EDE-8648-6482543D2A20}" type="pres">
      <dgm:prSet presAssocID="{72BC2270-199A-4D93-95A4-0B0F01AF00F4}" presName="hierChild2" presStyleCnt="0"/>
      <dgm:spPr/>
      <dgm:t>
        <a:bodyPr/>
        <a:lstStyle/>
        <a:p>
          <a:endParaRPr lang="ru-RU"/>
        </a:p>
      </dgm:t>
    </dgm:pt>
    <dgm:pt modelId="{97B09063-C4FF-4706-8D8F-A7CDE370700F}" type="pres">
      <dgm:prSet presAssocID="{E30E07ED-F7B0-4DB0-894D-7931CDE28F4F}" presName="Name37" presStyleLbl="parChTrans1D2" presStyleIdx="0" presStyleCnt="3"/>
      <dgm:spPr/>
      <dgm:t>
        <a:bodyPr/>
        <a:lstStyle/>
        <a:p>
          <a:endParaRPr lang="ru-RU"/>
        </a:p>
      </dgm:t>
    </dgm:pt>
    <dgm:pt modelId="{B7556B96-CC17-4E5D-BD54-58CA492BCEA6}" type="pres">
      <dgm:prSet presAssocID="{4E3F0671-8FC8-4F4E-BBDD-FE6357D64DA5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AE00BE8-1B2B-4917-8C01-7224AD8991C6}" type="pres">
      <dgm:prSet presAssocID="{4E3F0671-8FC8-4F4E-BBDD-FE6357D64DA5}" presName="rootComposite" presStyleCnt="0"/>
      <dgm:spPr/>
      <dgm:t>
        <a:bodyPr/>
        <a:lstStyle/>
        <a:p>
          <a:endParaRPr lang="ru-RU"/>
        </a:p>
      </dgm:t>
    </dgm:pt>
    <dgm:pt modelId="{BFAEB917-A164-4B34-9F50-C7B6AD51B6F6}" type="pres">
      <dgm:prSet presAssocID="{4E3F0671-8FC8-4F4E-BBDD-FE6357D64DA5}" presName="rootText" presStyleLbl="node2" presStyleIdx="0" presStyleCnt="2" custScaleY="107773" custLinFactNeighborX="-75470" custLinFactNeighborY="-317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36A77E-998E-4834-B379-9233B10DEC9D}" type="pres">
      <dgm:prSet presAssocID="{4E3F0671-8FC8-4F4E-BBDD-FE6357D64DA5}" presName="rootConnector" presStyleLbl="node2" presStyleIdx="0" presStyleCnt="2"/>
      <dgm:spPr/>
      <dgm:t>
        <a:bodyPr/>
        <a:lstStyle/>
        <a:p>
          <a:endParaRPr lang="ru-RU"/>
        </a:p>
      </dgm:t>
    </dgm:pt>
    <dgm:pt modelId="{5624C870-E679-4B24-A983-2FE01F13D663}" type="pres">
      <dgm:prSet presAssocID="{4E3F0671-8FC8-4F4E-BBDD-FE6357D64DA5}" presName="hierChild4" presStyleCnt="0"/>
      <dgm:spPr/>
      <dgm:t>
        <a:bodyPr/>
        <a:lstStyle/>
        <a:p>
          <a:endParaRPr lang="ru-RU"/>
        </a:p>
      </dgm:t>
    </dgm:pt>
    <dgm:pt modelId="{953903B3-430C-45AC-8E17-168A8226FEEE}" type="pres">
      <dgm:prSet presAssocID="{4E3F0671-8FC8-4F4E-BBDD-FE6357D64DA5}" presName="hierChild5" presStyleCnt="0"/>
      <dgm:spPr/>
      <dgm:t>
        <a:bodyPr/>
        <a:lstStyle/>
        <a:p>
          <a:endParaRPr lang="ru-RU"/>
        </a:p>
      </dgm:t>
    </dgm:pt>
    <dgm:pt modelId="{906B615F-CB05-4B86-AEF2-DA5FAC2293CB}" type="pres">
      <dgm:prSet presAssocID="{743ACA3D-43E2-43B6-94CF-3A586CA662A3}" presName="Name37" presStyleLbl="parChTrans1D2" presStyleIdx="1" presStyleCnt="3"/>
      <dgm:spPr/>
      <dgm:t>
        <a:bodyPr/>
        <a:lstStyle/>
        <a:p>
          <a:endParaRPr lang="ru-RU"/>
        </a:p>
      </dgm:t>
    </dgm:pt>
    <dgm:pt modelId="{2446ECCA-F1F7-4348-A775-8F687FC65B2A}" type="pres">
      <dgm:prSet presAssocID="{82878253-611D-409A-96D6-19659C3D597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7E09929-8E0D-4FAE-A907-D7424C9048CF}" type="pres">
      <dgm:prSet presAssocID="{82878253-611D-409A-96D6-19659C3D597C}" presName="rootComposite" presStyleCnt="0"/>
      <dgm:spPr/>
      <dgm:t>
        <a:bodyPr/>
        <a:lstStyle/>
        <a:p>
          <a:endParaRPr lang="ru-RU"/>
        </a:p>
      </dgm:t>
    </dgm:pt>
    <dgm:pt modelId="{49D3EBB4-0B22-4A86-A2DE-6777A5067DC5}" type="pres">
      <dgm:prSet presAssocID="{82878253-611D-409A-96D6-19659C3D597C}" presName="rootText" presStyleLbl="node2" presStyleIdx="1" presStyleCnt="2" custScaleX="112537" custScaleY="127520" custLinFactNeighborX="62560" custLinFactNeighborY="-317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04CDC4-0222-4B4E-9CF6-9632B5582A7D}" type="pres">
      <dgm:prSet presAssocID="{82878253-611D-409A-96D6-19659C3D597C}" presName="rootConnector" presStyleLbl="node2" presStyleIdx="1" presStyleCnt="2"/>
      <dgm:spPr/>
      <dgm:t>
        <a:bodyPr/>
        <a:lstStyle/>
        <a:p>
          <a:endParaRPr lang="ru-RU"/>
        </a:p>
      </dgm:t>
    </dgm:pt>
    <dgm:pt modelId="{6FBD83D6-4E83-436F-9330-4986D5BE0755}" type="pres">
      <dgm:prSet presAssocID="{82878253-611D-409A-96D6-19659C3D597C}" presName="hierChild4" presStyleCnt="0"/>
      <dgm:spPr/>
      <dgm:t>
        <a:bodyPr/>
        <a:lstStyle/>
        <a:p>
          <a:endParaRPr lang="ru-RU"/>
        </a:p>
      </dgm:t>
    </dgm:pt>
    <dgm:pt modelId="{36711F26-854C-4AE7-85D7-4ADDDD6F6234}" type="pres">
      <dgm:prSet presAssocID="{82878253-611D-409A-96D6-19659C3D597C}" presName="hierChild5" presStyleCnt="0"/>
      <dgm:spPr/>
      <dgm:t>
        <a:bodyPr/>
        <a:lstStyle/>
        <a:p>
          <a:endParaRPr lang="ru-RU"/>
        </a:p>
      </dgm:t>
    </dgm:pt>
    <dgm:pt modelId="{D985A040-6C74-4549-A99C-67F4B0D6D1ED}" type="pres">
      <dgm:prSet presAssocID="{72BC2270-199A-4D93-95A4-0B0F01AF00F4}" presName="hierChild3" presStyleCnt="0"/>
      <dgm:spPr/>
      <dgm:t>
        <a:bodyPr/>
        <a:lstStyle/>
        <a:p>
          <a:endParaRPr lang="ru-RU"/>
        </a:p>
      </dgm:t>
    </dgm:pt>
    <dgm:pt modelId="{5F0721C9-91B3-45B2-B59E-146986003FF3}" type="pres">
      <dgm:prSet presAssocID="{63ADB28E-948C-4238-83BE-D39A326B189B}" presName="Name111" presStyleLbl="parChTrans1D2" presStyleIdx="2" presStyleCnt="3"/>
      <dgm:spPr/>
      <dgm:t>
        <a:bodyPr/>
        <a:lstStyle/>
        <a:p>
          <a:endParaRPr lang="ru-RU"/>
        </a:p>
      </dgm:t>
    </dgm:pt>
    <dgm:pt modelId="{11C00B8B-509F-43D7-8287-3A92D301E52F}" type="pres">
      <dgm:prSet presAssocID="{319700E6-421D-4A0A-A1A4-6A5B59D4A49A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6C1E1C1-0151-4398-B938-AE282CEB7DB4}" type="pres">
      <dgm:prSet presAssocID="{319700E6-421D-4A0A-A1A4-6A5B59D4A49A}" presName="rootComposite3" presStyleCnt="0"/>
      <dgm:spPr/>
      <dgm:t>
        <a:bodyPr/>
        <a:lstStyle/>
        <a:p>
          <a:endParaRPr lang="ru-RU"/>
        </a:p>
      </dgm:t>
    </dgm:pt>
    <dgm:pt modelId="{7847DAD5-4C8C-438A-977C-EF27FBE9C0D9}" type="pres">
      <dgm:prSet presAssocID="{319700E6-421D-4A0A-A1A4-6A5B59D4A49A}" presName="rootText3" presStyleLbl="asst1" presStyleIdx="0" presStyleCnt="1" custLinFactNeighborX="15884" custLinFactNeighborY="-291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283A6A-C4E8-48E0-BD21-B84BA23510D4}" type="pres">
      <dgm:prSet presAssocID="{319700E6-421D-4A0A-A1A4-6A5B59D4A49A}" presName="rootConnector3" presStyleLbl="asst1" presStyleIdx="0" presStyleCnt="1"/>
      <dgm:spPr/>
      <dgm:t>
        <a:bodyPr/>
        <a:lstStyle/>
        <a:p>
          <a:endParaRPr lang="ru-RU"/>
        </a:p>
      </dgm:t>
    </dgm:pt>
    <dgm:pt modelId="{58CB0D13-D7D1-426B-A9CB-4BB1E0576539}" type="pres">
      <dgm:prSet presAssocID="{319700E6-421D-4A0A-A1A4-6A5B59D4A49A}" presName="hierChild6" presStyleCnt="0"/>
      <dgm:spPr/>
      <dgm:t>
        <a:bodyPr/>
        <a:lstStyle/>
        <a:p>
          <a:endParaRPr lang="ru-RU"/>
        </a:p>
      </dgm:t>
    </dgm:pt>
    <dgm:pt modelId="{FCFC50BF-5CD8-4BF9-BCAB-317D0C66F9D6}" type="pres">
      <dgm:prSet presAssocID="{319700E6-421D-4A0A-A1A4-6A5B59D4A49A}" presName="hierChild7" presStyleCnt="0"/>
      <dgm:spPr/>
      <dgm:t>
        <a:bodyPr/>
        <a:lstStyle/>
        <a:p>
          <a:endParaRPr lang="ru-RU"/>
        </a:p>
      </dgm:t>
    </dgm:pt>
  </dgm:ptLst>
  <dgm:cxnLst>
    <dgm:cxn modelId="{6954A8D3-1575-4887-AA8D-4882217ED49E}" type="presOf" srcId="{72BC2270-199A-4D93-95A4-0B0F01AF00F4}" destId="{C58CC2A7-FDF0-4F97-A92D-0BEA3757DDFF}" srcOrd="1" destOrd="0" presId="urn:microsoft.com/office/officeart/2005/8/layout/orgChart1"/>
    <dgm:cxn modelId="{C1B0334C-F86A-40C1-9E7E-829E2B8FC1AD}" type="presOf" srcId="{4E3F0671-8FC8-4F4E-BBDD-FE6357D64DA5}" destId="{BFAEB917-A164-4B34-9F50-C7B6AD51B6F6}" srcOrd="0" destOrd="0" presId="urn:microsoft.com/office/officeart/2005/8/layout/orgChart1"/>
    <dgm:cxn modelId="{1EBF1729-B542-41B9-9770-C0D978C36270}" type="presOf" srcId="{319700E6-421D-4A0A-A1A4-6A5B59D4A49A}" destId="{03283A6A-C4E8-48E0-BD21-B84BA23510D4}" srcOrd="1" destOrd="0" presId="urn:microsoft.com/office/officeart/2005/8/layout/orgChart1"/>
    <dgm:cxn modelId="{E1871D92-101D-4D4B-A96A-B9A7FDA74A91}" type="presOf" srcId="{82878253-611D-409A-96D6-19659C3D597C}" destId="{49D3EBB4-0B22-4A86-A2DE-6777A5067DC5}" srcOrd="0" destOrd="0" presId="urn:microsoft.com/office/officeart/2005/8/layout/orgChart1"/>
    <dgm:cxn modelId="{9E591DC7-7B67-41CB-8662-5D7389CD1057}" type="presOf" srcId="{82878253-611D-409A-96D6-19659C3D597C}" destId="{0A04CDC4-0222-4B4E-9CF6-9632B5582A7D}" srcOrd="1" destOrd="0" presId="urn:microsoft.com/office/officeart/2005/8/layout/orgChart1"/>
    <dgm:cxn modelId="{F4828C2D-6FA9-4C2C-AA01-A43534E4AC22}" srcId="{2307F5FC-8EE6-46E6-B4D3-6443FFF80515}" destId="{72BC2270-199A-4D93-95A4-0B0F01AF00F4}" srcOrd="0" destOrd="0" parTransId="{91C2B9E5-5F80-4E7B-BD63-9B89CF8652F2}" sibTransId="{E37DCE9E-0B69-430E-AE23-E7AC9FE39EF1}"/>
    <dgm:cxn modelId="{3CB96E43-932A-4721-BAAF-B26A33400AED}" type="presOf" srcId="{4E3F0671-8FC8-4F4E-BBDD-FE6357D64DA5}" destId="{0E36A77E-998E-4834-B379-9233B10DEC9D}" srcOrd="1" destOrd="0" presId="urn:microsoft.com/office/officeart/2005/8/layout/orgChart1"/>
    <dgm:cxn modelId="{9DF4F5F6-08D6-4855-B0F9-7F1EF985FF52}" type="presOf" srcId="{72BC2270-199A-4D93-95A4-0B0F01AF00F4}" destId="{105B8285-6B03-44BE-B060-FCC00308D7C3}" srcOrd="0" destOrd="0" presId="urn:microsoft.com/office/officeart/2005/8/layout/orgChart1"/>
    <dgm:cxn modelId="{DBB606A3-28BC-46D8-960F-93E7C0B4D689}" type="presOf" srcId="{743ACA3D-43E2-43B6-94CF-3A586CA662A3}" destId="{906B615F-CB05-4B86-AEF2-DA5FAC2293CB}" srcOrd="0" destOrd="0" presId="urn:microsoft.com/office/officeart/2005/8/layout/orgChart1"/>
    <dgm:cxn modelId="{4487AAA4-0711-427D-A2C0-2DC67FABA7A7}" type="presOf" srcId="{E30E07ED-F7B0-4DB0-894D-7931CDE28F4F}" destId="{97B09063-C4FF-4706-8D8F-A7CDE370700F}" srcOrd="0" destOrd="0" presId="urn:microsoft.com/office/officeart/2005/8/layout/orgChart1"/>
    <dgm:cxn modelId="{F1D81CFE-B28C-452A-A2C6-25241FFA6EDC}" type="presOf" srcId="{319700E6-421D-4A0A-A1A4-6A5B59D4A49A}" destId="{7847DAD5-4C8C-438A-977C-EF27FBE9C0D9}" srcOrd="0" destOrd="0" presId="urn:microsoft.com/office/officeart/2005/8/layout/orgChart1"/>
    <dgm:cxn modelId="{BD96599A-A273-406C-9FCF-A9C53572431E}" type="presOf" srcId="{63ADB28E-948C-4238-83BE-D39A326B189B}" destId="{5F0721C9-91B3-45B2-B59E-146986003FF3}" srcOrd="0" destOrd="0" presId="urn:microsoft.com/office/officeart/2005/8/layout/orgChart1"/>
    <dgm:cxn modelId="{28AA3395-E8D5-4DFC-8685-FCD1AC39BE3F}" srcId="{72BC2270-199A-4D93-95A4-0B0F01AF00F4}" destId="{82878253-611D-409A-96D6-19659C3D597C}" srcOrd="2" destOrd="0" parTransId="{743ACA3D-43E2-43B6-94CF-3A586CA662A3}" sibTransId="{CC5559A9-9E99-4A64-9AFC-8CE6C9E260AB}"/>
    <dgm:cxn modelId="{726D7324-59EF-4695-BDF3-B8081D62F75C}" type="presOf" srcId="{2307F5FC-8EE6-46E6-B4D3-6443FFF80515}" destId="{89B29738-0CF0-4B48-8128-E0153005EB2F}" srcOrd="0" destOrd="0" presId="urn:microsoft.com/office/officeart/2005/8/layout/orgChart1"/>
    <dgm:cxn modelId="{B83B6398-E708-4FA0-8520-33F1D7475291}" srcId="{72BC2270-199A-4D93-95A4-0B0F01AF00F4}" destId="{319700E6-421D-4A0A-A1A4-6A5B59D4A49A}" srcOrd="0" destOrd="0" parTransId="{63ADB28E-948C-4238-83BE-D39A326B189B}" sibTransId="{ED6E4281-71DC-48FC-B1B3-8A2CD1728C64}"/>
    <dgm:cxn modelId="{006FBB03-1ECD-4978-BF6F-A05AAEAEE8A0}" srcId="{72BC2270-199A-4D93-95A4-0B0F01AF00F4}" destId="{4E3F0671-8FC8-4F4E-BBDD-FE6357D64DA5}" srcOrd="1" destOrd="0" parTransId="{E30E07ED-F7B0-4DB0-894D-7931CDE28F4F}" sibTransId="{0D3AC190-DB37-487A-B953-C377A074668A}"/>
    <dgm:cxn modelId="{89E9C01A-F0C8-4C53-B8D9-74AFE24B01F7}" type="presParOf" srcId="{89B29738-0CF0-4B48-8128-E0153005EB2F}" destId="{1A358A65-EF56-41E6-AD34-86BB466FED0B}" srcOrd="0" destOrd="0" presId="urn:microsoft.com/office/officeart/2005/8/layout/orgChart1"/>
    <dgm:cxn modelId="{709377F1-351C-4FF6-AE3D-72478EDDB44F}" type="presParOf" srcId="{1A358A65-EF56-41E6-AD34-86BB466FED0B}" destId="{0FB58D79-882A-407E-B133-06364A47CC3C}" srcOrd="0" destOrd="0" presId="urn:microsoft.com/office/officeart/2005/8/layout/orgChart1"/>
    <dgm:cxn modelId="{73FA611C-4B45-43C6-8700-47F456A698E1}" type="presParOf" srcId="{0FB58D79-882A-407E-B133-06364A47CC3C}" destId="{105B8285-6B03-44BE-B060-FCC00308D7C3}" srcOrd="0" destOrd="0" presId="urn:microsoft.com/office/officeart/2005/8/layout/orgChart1"/>
    <dgm:cxn modelId="{8190BA6F-09A3-4E69-AA48-D95FE633F4DC}" type="presParOf" srcId="{0FB58D79-882A-407E-B133-06364A47CC3C}" destId="{C58CC2A7-FDF0-4F97-A92D-0BEA3757DDFF}" srcOrd="1" destOrd="0" presId="urn:microsoft.com/office/officeart/2005/8/layout/orgChart1"/>
    <dgm:cxn modelId="{1FB82F94-079F-4CE9-9C56-9B573F5806C7}" type="presParOf" srcId="{1A358A65-EF56-41E6-AD34-86BB466FED0B}" destId="{D769D2EA-453F-4EDE-8648-6482543D2A20}" srcOrd="1" destOrd="0" presId="urn:microsoft.com/office/officeart/2005/8/layout/orgChart1"/>
    <dgm:cxn modelId="{84E2A9AB-B019-439F-8E4F-965BAD29ED18}" type="presParOf" srcId="{D769D2EA-453F-4EDE-8648-6482543D2A20}" destId="{97B09063-C4FF-4706-8D8F-A7CDE370700F}" srcOrd="0" destOrd="0" presId="urn:microsoft.com/office/officeart/2005/8/layout/orgChart1"/>
    <dgm:cxn modelId="{0748E683-17CB-4D1F-836A-8A43CE9BE638}" type="presParOf" srcId="{D769D2EA-453F-4EDE-8648-6482543D2A20}" destId="{B7556B96-CC17-4E5D-BD54-58CA492BCEA6}" srcOrd="1" destOrd="0" presId="urn:microsoft.com/office/officeart/2005/8/layout/orgChart1"/>
    <dgm:cxn modelId="{5D3E1C91-CB15-4B82-B381-0CA0356CC7CE}" type="presParOf" srcId="{B7556B96-CC17-4E5D-BD54-58CA492BCEA6}" destId="{9AE00BE8-1B2B-4917-8C01-7224AD8991C6}" srcOrd="0" destOrd="0" presId="urn:microsoft.com/office/officeart/2005/8/layout/orgChart1"/>
    <dgm:cxn modelId="{9B326D56-5E8E-4293-8DCB-3F2C3E660E62}" type="presParOf" srcId="{9AE00BE8-1B2B-4917-8C01-7224AD8991C6}" destId="{BFAEB917-A164-4B34-9F50-C7B6AD51B6F6}" srcOrd="0" destOrd="0" presId="urn:microsoft.com/office/officeart/2005/8/layout/orgChart1"/>
    <dgm:cxn modelId="{F4011B2E-A190-4756-8B18-A583A0C60992}" type="presParOf" srcId="{9AE00BE8-1B2B-4917-8C01-7224AD8991C6}" destId="{0E36A77E-998E-4834-B379-9233B10DEC9D}" srcOrd="1" destOrd="0" presId="urn:microsoft.com/office/officeart/2005/8/layout/orgChart1"/>
    <dgm:cxn modelId="{117D6657-BFE7-4835-8821-FBAD355458D4}" type="presParOf" srcId="{B7556B96-CC17-4E5D-BD54-58CA492BCEA6}" destId="{5624C870-E679-4B24-A983-2FE01F13D663}" srcOrd="1" destOrd="0" presId="urn:microsoft.com/office/officeart/2005/8/layout/orgChart1"/>
    <dgm:cxn modelId="{FEE6A603-A3C0-40B2-9982-CD3666BDE3CC}" type="presParOf" srcId="{B7556B96-CC17-4E5D-BD54-58CA492BCEA6}" destId="{953903B3-430C-45AC-8E17-168A8226FEEE}" srcOrd="2" destOrd="0" presId="urn:microsoft.com/office/officeart/2005/8/layout/orgChart1"/>
    <dgm:cxn modelId="{8FF1CE3B-9D48-45B9-B763-768E594392B8}" type="presParOf" srcId="{D769D2EA-453F-4EDE-8648-6482543D2A20}" destId="{906B615F-CB05-4B86-AEF2-DA5FAC2293CB}" srcOrd="2" destOrd="0" presId="urn:microsoft.com/office/officeart/2005/8/layout/orgChart1"/>
    <dgm:cxn modelId="{B229A351-2ACE-4801-9341-6B4A2F8DF7AA}" type="presParOf" srcId="{D769D2EA-453F-4EDE-8648-6482543D2A20}" destId="{2446ECCA-F1F7-4348-A775-8F687FC65B2A}" srcOrd="3" destOrd="0" presId="urn:microsoft.com/office/officeart/2005/8/layout/orgChart1"/>
    <dgm:cxn modelId="{8E68ADFE-B95E-48A6-B0F0-F7AECEC1544D}" type="presParOf" srcId="{2446ECCA-F1F7-4348-A775-8F687FC65B2A}" destId="{97E09929-8E0D-4FAE-A907-D7424C9048CF}" srcOrd="0" destOrd="0" presId="urn:microsoft.com/office/officeart/2005/8/layout/orgChart1"/>
    <dgm:cxn modelId="{4170796A-D0DE-4405-9B41-24E5B91F66C1}" type="presParOf" srcId="{97E09929-8E0D-4FAE-A907-D7424C9048CF}" destId="{49D3EBB4-0B22-4A86-A2DE-6777A5067DC5}" srcOrd="0" destOrd="0" presId="urn:microsoft.com/office/officeart/2005/8/layout/orgChart1"/>
    <dgm:cxn modelId="{5D0B90E4-9514-48C0-9B2B-68445AAF22AC}" type="presParOf" srcId="{97E09929-8E0D-4FAE-A907-D7424C9048CF}" destId="{0A04CDC4-0222-4B4E-9CF6-9632B5582A7D}" srcOrd="1" destOrd="0" presId="urn:microsoft.com/office/officeart/2005/8/layout/orgChart1"/>
    <dgm:cxn modelId="{8715306D-E65A-4985-8952-1A0C3E29392E}" type="presParOf" srcId="{2446ECCA-F1F7-4348-A775-8F687FC65B2A}" destId="{6FBD83D6-4E83-436F-9330-4986D5BE0755}" srcOrd="1" destOrd="0" presId="urn:microsoft.com/office/officeart/2005/8/layout/orgChart1"/>
    <dgm:cxn modelId="{9C0C507B-9E2A-4F5B-A51E-D1CB15DBA089}" type="presParOf" srcId="{2446ECCA-F1F7-4348-A775-8F687FC65B2A}" destId="{36711F26-854C-4AE7-85D7-4ADDDD6F6234}" srcOrd="2" destOrd="0" presId="urn:microsoft.com/office/officeart/2005/8/layout/orgChart1"/>
    <dgm:cxn modelId="{CB8527E8-6DF6-4CDE-B07C-770F67C095C2}" type="presParOf" srcId="{1A358A65-EF56-41E6-AD34-86BB466FED0B}" destId="{D985A040-6C74-4549-A99C-67F4B0D6D1ED}" srcOrd="2" destOrd="0" presId="urn:microsoft.com/office/officeart/2005/8/layout/orgChart1"/>
    <dgm:cxn modelId="{74BBD444-16B9-4E0F-B268-C983BEF2F490}" type="presParOf" srcId="{D985A040-6C74-4549-A99C-67F4B0D6D1ED}" destId="{5F0721C9-91B3-45B2-B59E-146986003FF3}" srcOrd="0" destOrd="0" presId="urn:microsoft.com/office/officeart/2005/8/layout/orgChart1"/>
    <dgm:cxn modelId="{1F94C504-0963-4323-9124-D216B6BCBB7D}" type="presParOf" srcId="{D985A040-6C74-4549-A99C-67F4B0D6D1ED}" destId="{11C00B8B-509F-43D7-8287-3A92D301E52F}" srcOrd="1" destOrd="0" presId="urn:microsoft.com/office/officeart/2005/8/layout/orgChart1"/>
    <dgm:cxn modelId="{CB546E7C-38CE-48F7-8DFE-F8C18BE0ECF2}" type="presParOf" srcId="{11C00B8B-509F-43D7-8287-3A92D301E52F}" destId="{16C1E1C1-0151-4398-B938-AE282CEB7DB4}" srcOrd="0" destOrd="0" presId="urn:microsoft.com/office/officeart/2005/8/layout/orgChart1"/>
    <dgm:cxn modelId="{D6407987-D1F7-4E3C-A3D0-8670EBC8CAA6}" type="presParOf" srcId="{16C1E1C1-0151-4398-B938-AE282CEB7DB4}" destId="{7847DAD5-4C8C-438A-977C-EF27FBE9C0D9}" srcOrd="0" destOrd="0" presId="urn:microsoft.com/office/officeart/2005/8/layout/orgChart1"/>
    <dgm:cxn modelId="{88DA7E27-15B5-400B-B3C4-6E9406A2802E}" type="presParOf" srcId="{16C1E1C1-0151-4398-B938-AE282CEB7DB4}" destId="{03283A6A-C4E8-48E0-BD21-B84BA23510D4}" srcOrd="1" destOrd="0" presId="urn:microsoft.com/office/officeart/2005/8/layout/orgChart1"/>
    <dgm:cxn modelId="{0FCE3610-10A9-46F7-BCA2-AA2A73316924}" type="presParOf" srcId="{11C00B8B-509F-43D7-8287-3A92D301E52F}" destId="{58CB0D13-D7D1-426B-A9CB-4BB1E0576539}" srcOrd="1" destOrd="0" presId="urn:microsoft.com/office/officeart/2005/8/layout/orgChart1"/>
    <dgm:cxn modelId="{338FFE6A-D4A8-4E58-A47C-CDF5E6C7B47C}" type="presParOf" srcId="{11C00B8B-509F-43D7-8287-3A92D301E52F}" destId="{FCFC50BF-5CD8-4BF9-BCAB-317D0C66F9D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721C9-91B3-45B2-B59E-146986003FF3}">
      <dsp:nvSpPr>
        <dsp:cNvPr id="0" name=""/>
        <dsp:cNvSpPr/>
      </dsp:nvSpPr>
      <dsp:spPr>
        <a:xfrm>
          <a:off x="3065027" y="1084867"/>
          <a:ext cx="1084163" cy="681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84163" y="6816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15F-CB05-4B86-AEF2-DA5FAC2293CB}">
      <dsp:nvSpPr>
        <dsp:cNvPr id="0" name=""/>
        <dsp:cNvSpPr/>
      </dsp:nvSpPr>
      <dsp:spPr>
        <a:xfrm>
          <a:off x="3065027" y="1084867"/>
          <a:ext cx="3635763" cy="1651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3766"/>
              </a:lnTo>
              <a:lnTo>
                <a:pt x="3635763" y="1423766"/>
              </a:lnTo>
              <a:lnTo>
                <a:pt x="3635763" y="16514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B09063-C4FF-4706-8D8F-A7CDE370700F}">
      <dsp:nvSpPr>
        <dsp:cNvPr id="0" name=""/>
        <dsp:cNvSpPr/>
      </dsp:nvSpPr>
      <dsp:spPr>
        <a:xfrm>
          <a:off x="1084163" y="1084867"/>
          <a:ext cx="1980863" cy="1651441"/>
        </a:xfrm>
        <a:custGeom>
          <a:avLst/>
          <a:gdLst/>
          <a:ahLst/>
          <a:cxnLst/>
          <a:rect l="0" t="0" r="0" b="0"/>
          <a:pathLst>
            <a:path>
              <a:moveTo>
                <a:pt x="1980863" y="0"/>
              </a:moveTo>
              <a:lnTo>
                <a:pt x="1980863" y="1423766"/>
              </a:lnTo>
              <a:lnTo>
                <a:pt x="0" y="1423766"/>
              </a:lnTo>
              <a:lnTo>
                <a:pt x="0" y="16514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5B8285-6B03-44BE-B060-FCC00308D7C3}">
      <dsp:nvSpPr>
        <dsp:cNvPr id="0" name=""/>
        <dsp:cNvSpPr/>
      </dsp:nvSpPr>
      <dsp:spPr>
        <a:xfrm>
          <a:off x="1980863" y="703"/>
          <a:ext cx="2168326" cy="10841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Региональный организационный комитет</a:t>
          </a:r>
          <a:endParaRPr lang="ru-RU" sz="2000" kern="1200" dirty="0"/>
        </a:p>
      </dsp:txBody>
      <dsp:txXfrm>
        <a:off x="1980863" y="703"/>
        <a:ext cx="2168326" cy="1084163"/>
      </dsp:txXfrm>
    </dsp:sp>
    <dsp:sp modelId="{BFAEB917-A164-4B34-9F50-C7B6AD51B6F6}">
      <dsp:nvSpPr>
        <dsp:cNvPr id="0" name=""/>
        <dsp:cNvSpPr/>
      </dsp:nvSpPr>
      <dsp:spPr>
        <a:xfrm>
          <a:off x="0" y="2736308"/>
          <a:ext cx="2168326" cy="11684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Рабочая группа муниципального района</a:t>
          </a:r>
          <a:endParaRPr lang="ru-RU" sz="2000" kern="1200" dirty="0"/>
        </a:p>
      </dsp:txBody>
      <dsp:txXfrm>
        <a:off x="0" y="2736308"/>
        <a:ext cx="2168326" cy="1168435"/>
      </dsp:txXfrm>
    </dsp:sp>
    <dsp:sp modelId="{49D3EBB4-0B22-4A86-A2DE-6777A5067DC5}">
      <dsp:nvSpPr>
        <dsp:cNvPr id="0" name=""/>
        <dsp:cNvSpPr/>
      </dsp:nvSpPr>
      <dsp:spPr>
        <a:xfrm>
          <a:off x="5480706" y="2736308"/>
          <a:ext cx="2440169" cy="13825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Рабочая группа </a:t>
          </a:r>
          <a:r>
            <a:rPr lang="ru-RU" sz="2000" b="0" kern="1200" dirty="0" smtClean="0"/>
            <a:t>городского округа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Всего 35</a:t>
          </a:r>
          <a:r>
            <a:rPr lang="ru-RU" sz="2000" kern="1200" dirty="0" smtClean="0"/>
            <a:t>: 8 городских и 27 сельских </a:t>
          </a:r>
          <a:endParaRPr lang="ru-RU" sz="2000" kern="1200" dirty="0"/>
        </a:p>
      </dsp:txBody>
      <dsp:txXfrm>
        <a:off x="5480706" y="2736308"/>
        <a:ext cx="2440169" cy="1382525"/>
      </dsp:txXfrm>
    </dsp:sp>
    <dsp:sp modelId="{7847DAD5-4C8C-438A-977C-EF27FBE9C0D9}">
      <dsp:nvSpPr>
        <dsp:cNvPr id="0" name=""/>
        <dsp:cNvSpPr/>
      </dsp:nvSpPr>
      <dsp:spPr>
        <a:xfrm>
          <a:off x="1980863" y="1224453"/>
          <a:ext cx="2168326" cy="10841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Организатор</a:t>
          </a:r>
          <a:r>
            <a:rPr lang="en-US" sz="2000" kern="1200" dirty="0" smtClean="0"/>
            <a:t> – </a:t>
          </a:r>
          <a:r>
            <a:rPr lang="ru-RU" sz="1400" kern="1200" dirty="0" smtClean="0"/>
            <a:t>Департамент информационного взаимодействия</a:t>
          </a:r>
          <a:endParaRPr lang="ru-RU" sz="1400" kern="1200" dirty="0"/>
        </a:p>
      </dsp:txBody>
      <dsp:txXfrm>
        <a:off x="1980863" y="1224453"/>
        <a:ext cx="2168326" cy="1084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57C68-AD5E-46C7-A8AC-3E387FB11A79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72525-78D5-4EA9-9B3C-16A0EEE20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70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6D4B8-A58E-4FA4-A3AC-96BBF1DF8768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E1EA5-5C45-46FF-9281-514CAA693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351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C62A-68DC-4E8E-A72C-0DDBD77FD742}" type="datetime1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E48A-D0B7-4935-AF8F-9BA05CC15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050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B29B-93FD-4055-92A5-45EAA745B690}" type="datetime1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E48A-D0B7-4935-AF8F-9BA05CC15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407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D0C1-2CBF-4703-8580-65BAAD991E89}" type="datetime1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E48A-D0B7-4935-AF8F-9BA05CC15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76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382A-D1B0-462E-A640-1908383AECAA}" type="datetime1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E48A-D0B7-4935-AF8F-9BA05CC15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88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C7D4-28F7-40B2-975A-6E06C241CEE7}" type="datetime1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E48A-D0B7-4935-AF8F-9BA05CC15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53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1F07-343C-4599-9305-1348523D8F04}" type="datetime1">
              <a:rPr lang="ru-RU" smtClean="0"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E48A-D0B7-4935-AF8F-9BA05CC15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39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5790-BDF6-4FF9-B1F9-946E34159319}" type="datetime1">
              <a:rPr lang="ru-RU" smtClean="0"/>
              <a:t>08.12.2016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E48A-D0B7-4935-AF8F-9BA05CC15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079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CA7C-72C8-4117-80A6-7E589D9A1078}" type="datetime1">
              <a:rPr lang="ru-RU" smtClean="0"/>
              <a:t>08.12.2016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E48A-D0B7-4935-AF8F-9BA05CC15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46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BEAAC-795D-4316-9F60-D9661D464EBF}" type="datetime1">
              <a:rPr lang="ru-RU" smtClean="0"/>
              <a:t>08.12.2016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E48A-D0B7-4935-AF8F-9BA05CC15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20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B9C7-1669-4951-B0AC-6365C079705D}" type="datetime1">
              <a:rPr lang="ru-RU" smtClean="0"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E48A-D0B7-4935-AF8F-9BA05CC15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813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0E1C-8F67-49D2-B8FF-AB58D69C355D}" type="datetime1">
              <a:rPr lang="ru-RU" smtClean="0"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E48A-D0B7-4935-AF8F-9BA05CC15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05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1817-69FB-4577-AC30-601D8030FF2E}" type="datetime1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BE48A-D0B7-4935-AF8F-9BA05CC15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49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zayavka@gderodilsa.ru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09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476673"/>
            <a:ext cx="6404248" cy="7920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2359BD"/>
                </a:solidFill>
                <a:latin typeface="+mn-lt"/>
              </a:rPr>
              <a:t>Мероприятия Акции.</a:t>
            </a:r>
            <a:br>
              <a:rPr lang="ru-RU" dirty="0" smtClean="0">
                <a:solidFill>
                  <a:srgbClr val="2359BD"/>
                </a:solidFill>
                <a:latin typeface="+mn-lt"/>
              </a:rPr>
            </a:br>
            <a:r>
              <a:rPr lang="ru-RU" dirty="0" smtClean="0">
                <a:solidFill>
                  <a:srgbClr val="2359BD"/>
                </a:solidFill>
                <a:latin typeface="+mn-lt"/>
              </a:rPr>
              <a:t>Этап 4. </a:t>
            </a:r>
            <a:r>
              <a:rPr lang="ru-RU" i="1" dirty="0" smtClean="0">
                <a:solidFill>
                  <a:srgbClr val="2359BD"/>
                </a:solidFill>
                <a:latin typeface="+mn-lt"/>
              </a:rPr>
              <a:t>Региональный</a:t>
            </a:r>
            <a:endParaRPr lang="ru-RU" i="1" dirty="0">
              <a:solidFill>
                <a:srgbClr val="2359BD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7920880" cy="4464496"/>
          </a:xfrm>
        </p:spPr>
        <p:txBody>
          <a:bodyPr anchor="ctr">
            <a:noAutofit/>
          </a:bodyPr>
          <a:lstStyle/>
          <a:p>
            <a:pPr marL="285750" lvl="0" indent="-285750" algn="l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2359BD"/>
                </a:solidFill>
              </a:rPr>
              <a:t>Финалисты Акции - 12 </a:t>
            </a:r>
            <a:r>
              <a:rPr lang="ru-RU" sz="2000" dirty="0">
                <a:solidFill>
                  <a:srgbClr val="2359BD"/>
                </a:solidFill>
              </a:rPr>
              <a:t>молодых специалистов, </a:t>
            </a:r>
            <a:r>
              <a:rPr lang="ru-RU" sz="2000" dirty="0" smtClean="0">
                <a:solidFill>
                  <a:srgbClr val="2359BD"/>
                </a:solidFill>
              </a:rPr>
              <a:t>занявших </a:t>
            </a:r>
            <a:r>
              <a:rPr lang="ru-RU" sz="2000" dirty="0">
                <a:solidFill>
                  <a:srgbClr val="2359BD"/>
                </a:solidFill>
              </a:rPr>
              <a:t>I, II, III </a:t>
            </a:r>
            <a:r>
              <a:rPr lang="ru-RU" sz="2000" dirty="0" smtClean="0">
                <a:solidFill>
                  <a:srgbClr val="2359BD"/>
                </a:solidFill>
              </a:rPr>
              <a:t>места в четырех группах межмуниципального этапа.</a:t>
            </a:r>
          </a:p>
          <a:p>
            <a:pPr marL="285750" lvl="0" indent="-285750" algn="l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2359BD"/>
                </a:solidFill>
              </a:rPr>
              <a:t>Голосование за </a:t>
            </a:r>
            <a:r>
              <a:rPr lang="ru-RU" sz="2000" dirty="0">
                <a:solidFill>
                  <a:srgbClr val="2359BD"/>
                </a:solidFill>
              </a:rPr>
              <a:t>финалистов на сайте </a:t>
            </a:r>
            <a:r>
              <a:rPr lang="ru-RU" sz="2000" dirty="0" smtClean="0">
                <a:solidFill>
                  <a:srgbClr val="2359BD"/>
                </a:solidFill>
              </a:rPr>
              <a:t>Акции единым списком.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2000" dirty="0">
                <a:solidFill>
                  <a:srgbClr val="2359BD"/>
                </a:solidFill>
              </a:rPr>
              <a:t>Определение л</a:t>
            </a:r>
            <a:r>
              <a:rPr lang="ru-RU" sz="2000" dirty="0" smtClean="0">
                <a:solidFill>
                  <a:srgbClr val="2359BD"/>
                </a:solidFill>
              </a:rPr>
              <a:t>ауреатов Акции (</a:t>
            </a:r>
            <a:r>
              <a:rPr lang="en-US" sz="2000" dirty="0">
                <a:solidFill>
                  <a:srgbClr val="2359BD"/>
                </a:solidFill>
              </a:rPr>
              <a:t>I, II, III</a:t>
            </a:r>
            <a:r>
              <a:rPr lang="ru-RU" sz="2000" dirty="0">
                <a:solidFill>
                  <a:srgbClr val="2359BD"/>
                </a:solidFill>
              </a:rPr>
              <a:t> место) в ходе </a:t>
            </a:r>
            <a:r>
              <a:rPr lang="ru-RU" sz="2000" dirty="0" smtClean="0">
                <a:solidFill>
                  <a:srgbClr val="2359BD"/>
                </a:solidFill>
              </a:rPr>
              <a:t>заключительного массового мероприятия, </a:t>
            </a:r>
            <a:r>
              <a:rPr lang="ru-RU" sz="2000" dirty="0">
                <a:solidFill>
                  <a:srgbClr val="2359BD"/>
                </a:solidFill>
              </a:rPr>
              <a:t>с учетом голосов за </a:t>
            </a:r>
            <a:r>
              <a:rPr lang="ru-RU" sz="2000" dirty="0" smtClean="0">
                <a:solidFill>
                  <a:srgbClr val="2359BD"/>
                </a:solidFill>
              </a:rPr>
              <a:t>участников </a:t>
            </a:r>
            <a:r>
              <a:rPr lang="ru-RU" sz="2000" dirty="0">
                <a:solidFill>
                  <a:srgbClr val="2359BD"/>
                </a:solidFill>
              </a:rPr>
              <a:t>и выполнения конкурсного </a:t>
            </a:r>
            <a:r>
              <a:rPr lang="ru-RU" sz="2000" dirty="0" smtClean="0">
                <a:solidFill>
                  <a:srgbClr val="2359BD"/>
                </a:solidFill>
              </a:rPr>
              <a:t>задания. Награждение </a:t>
            </a:r>
            <a:r>
              <a:rPr lang="ru-RU" sz="2000" dirty="0">
                <a:solidFill>
                  <a:srgbClr val="2359BD"/>
                </a:solidFill>
              </a:rPr>
              <a:t>победителей ценными призами и подарками</a:t>
            </a:r>
            <a:r>
              <a:rPr lang="ru-RU" sz="2000" dirty="0" smtClean="0">
                <a:solidFill>
                  <a:srgbClr val="2359BD"/>
                </a:solidFill>
              </a:rPr>
              <a:t>.</a:t>
            </a:r>
          </a:p>
          <a:p>
            <a:pPr marL="285750" lvl="0" indent="-285750" algn="l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2359BD"/>
                </a:solidFill>
              </a:rPr>
              <a:t>Публикация результатов Акции в СМИ.</a:t>
            </a:r>
          </a:p>
          <a:p>
            <a:pPr lvl="0" algn="l"/>
            <a:endParaRPr lang="ru-RU" sz="1800" dirty="0">
              <a:solidFill>
                <a:srgbClr val="2359B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60" y="6492875"/>
            <a:ext cx="2133600" cy="365125"/>
          </a:xfrm>
        </p:spPr>
        <p:txBody>
          <a:bodyPr/>
          <a:lstStyle/>
          <a:p>
            <a:pPr algn="l"/>
            <a:fld id="{042BE48A-D0B7-4935-AF8F-9BA05CC15120}" type="slidenum">
              <a:rPr lang="ru-RU" sz="1600" smtClean="0">
                <a:solidFill>
                  <a:srgbClr val="2359BD"/>
                </a:solidFill>
              </a:rPr>
              <a:pPr algn="l"/>
              <a:t>10</a:t>
            </a:fld>
            <a:endParaRPr lang="ru-RU" sz="1600">
              <a:solidFill>
                <a:srgbClr val="2359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00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476673"/>
            <a:ext cx="6404248" cy="7920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2359BD"/>
                </a:solidFill>
                <a:latin typeface="+mn-lt"/>
              </a:rPr>
              <a:t>Ожидаемые результаты</a:t>
            </a:r>
            <a:endParaRPr lang="ru-RU" dirty="0">
              <a:solidFill>
                <a:srgbClr val="2359BD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7488832" cy="4464496"/>
          </a:xfrm>
        </p:spPr>
        <p:txBody>
          <a:bodyPr anchor="ctr">
            <a:normAutofit fontScale="70000" lnSpcReduction="20000"/>
          </a:bodyPr>
          <a:lstStyle/>
          <a:p>
            <a:pPr algn="l"/>
            <a:r>
              <a:rPr lang="ru-RU" sz="3400" b="1" dirty="0" smtClean="0">
                <a:solidFill>
                  <a:srgbClr val="2359BD"/>
                </a:solidFill>
              </a:rPr>
              <a:t>На основе анализа Акции 2016 года мы ожидаем:</a:t>
            </a:r>
          </a:p>
          <a:p>
            <a:pPr marL="457200" indent="-457200" algn="l">
              <a:lnSpc>
                <a:spcPct val="120000"/>
              </a:lnSpc>
              <a:buFont typeface="Wingdings" pitchFamily="2" charset="2"/>
              <a:buChar char="ü"/>
            </a:pPr>
            <a:r>
              <a:rPr lang="ru-RU" dirty="0" smtClean="0">
                <a:solidFill>
                  <a:srgbClr val="2359BD"/>
                </a:solidFill>
              </a:rPr>
              <a:t>700-900 участников из числа молодых специалистов.</a:t>
            </a:r>
            <a:endParaRPr lang="ru-RU" dirty="0">
              <a:solidFill>
                <a:srgbClr val="2359BD"/>
              </a:solidFill>
            </a:endParaRPr>
          </a:p>
          <a:p>
            <a:pPr marL="457200" indent="-457200" algn="l">
              <a:lnSpc>
                <a:spcPct val="120000"/>
              </a:lnSpc>
              <a:buFont typeface="Wingdings" pitchFamily="2" charset="2"/>
              <a:buChar char="ü"/>
            </a:pPr>
            <a:r>
              <a:rPr lang="ru-RU" dirty="0" smtClean="0">
                <a:solidFill>
                  <a:srgbClr val="2359BD"/>
                </a:solidFill>
              </a:rPr>
              <a:t>Проведение 150 классных часов по профориентации с охватом не менее 5000 учащихся старших классов.</a:t>
            </a:r>
          </a:p>
          <a:p>
            <a:pPr marL="457200" indent="-457200" algn="l">
              <a:lnSpc>
                <a:spcPct val="120000"/>
              </a:lnSpc>
              <a:buFont typeface="Wingdings" pitchFamily="2" charset="2"/>
              <a:buChar char="ü"/>
            </a:pPr>
            <a:r>
              <a:rPr lang="ru-RU" dirty="0" smtClean="0">
                <a:solidFill>
                  <a:srgbClr val="2359BD"/>
                </a:solidFill>
              </a:rPr>
              <a:t>Анкетирование не менее 5000 старшеклассников по вопросам выбора профессии и определения дальнейшего места жительства.</a:t>
            </a:r>
          </a:p>
          <a:p>
            <a:pPr marL="457200" indent="-457200" algn="l">
              <a:lnSpc>
                <a:spcPct val="120000"/>
              </a:lnSpc>
              <a:buFont typeface="Wingdings" pitchFamily="2" charset="2"/>
              <a:buChar char="ü"/>
            </a:pPr>
            <a:r>
              <a:rPr lang="ru-RU" dirty="0" smtClean="0">
                <a:solidFill>
                  <a:srgbClr val="2359BD"/>
                </a:solidFill>
              </a:rPr>
              <a:t>Охват информацией о мерах поддержки молодых специалистов на конкретных территориях и по области: не менее 20 000 человек.</a:t>
            </a:r>
          </a:p>
          <a:p>
            <a:pPr marL="457200" indent="-457200" algn="l">
              <a:lnSpc>
                <a:spcPct val="120000"/>
              </a:lnSpc>
              <a:buFont typeface="Wingdings" pitchFamily="2" charset="2"/>
              <a:buChar char="ü"/>
            </a:pPr>
            <a:r>
              <a:rPr lang="ru-RU" dirty="0" smtClean="0">
                <a:solidFill>
                  <a:srgbClr val="2359BD"/>
                </a:solidFill>
              </a:rPr>
              <a:t>Охват информацией о мерах поддержки через СМИ:</a:t>
            </a:r>
            <a:br>
              <a:rPr lang="ru-RU" dirty="0" smtClean="0">
                <a:solidFill>
                  <a:srgbClr val="2359BD"/>
                </a:solidFill>
              </a:rPr>
            </a:br>
            <a:r>
              <a:rPr lang="ru-RU" dirty="0" smtClean="0">
                <a:solidFill>
                  <a:srgbClr val="2359BD"/>
                </a:solidFill>
              </a:rPr>
              <a:t>не менее 1 000 000 человек.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527994"/>
            <a:ext cx="2133600" cy="365125"/>
          </a:xfrm>
        </p:spPr>
        <p:txBody>
          <a:bodyPr/>
          <a:lstStyle/>
          <a:p>
            <a:pPr algn="l"/>
            <a:fld id="{042BE48A-D0B7-4935-AF8F-9BA05CC15120}" type="slidenum">
              <a:rPr lang="ru-RU" sz="1600" smtClean="0">
                <a:solidFill>
                  <a:srgbClr val="2359BD"/>
                </a:solidFill>
              </a:rPr>
              <a:pPr algn="l"/>
              <a:t>11</a:t>
            </a:fld>
            <a:endParaRPr lang="ru-RU" sz="1600">
              <a:solidFill>
                <a:srgbClr val="2359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60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717032"/>
            <a:ext cx="6480720" cy="864096"/>
          </a:xfrm>
        </p:spPr>
        <p:txBody>
          <a:bodyPr>
            <a:noAutofit/>
          </a:bodyPr>
          <a:lstStyle/>
          <a:p>
            <a:pPr algn="l"/>
            <a:r>
              <a:rPr lang="ru-RU" sz="5000" b="1" dirty="0" smtClean="0">
                <a:solidFill>
                  <a:srgbClr val="2359BD"/>
                </a:solidFill>
              </a:rPr>
              <a:t>Спасибо за внимание!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518303" y="6525344"/>
            <a:ext cx="3639469" cy="3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 smtClean="0">
                <a:solidFill>
                  <a:srgbClr val="2359BD"/>
                </a:solidFill>
              </a:rPr>
              <a:t>(846)973-64-00, </a:t>
            </a:r>
            <a:r>
              <a:rPr lang="en-US" sz="1800" b="1" dirty="0" smtClean="0">
                <a:solidFill>
                  <a:srgbClr val="2359BD"/>
                </a:solidFill>
              </a:rPr>
              <a:t>info@gderodilsa.ru</a:t>
            </a:r>
            <a:endParaRPr lang="ru-RU" sz="1800" b="1" dirty="0" smtClean="0">
              <a:solidFill>
                <a:srgbClr val="2359BD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0" y="6509109"/>
            <a:ext cx="2133600" cy="365125"/>
          </a:xfrm>
        </p:spPr>
        <p:txBody>
          <a:bodyPr/>
          <a:lstStyle/>
          <a:p>
            <a:pPr algn="l"/>
            <a:fld id="{042BE48A-D0B7-4935-AF8F-9BA05CC15120}" type="slidenum">
              <a:rPr lang="ru-RU" sz="1600" smtClean="0">
                <a:solidFill>
                  <a:srgbClr val="2359BD"/>
                </a:solidFill>
              </a:rPr>
              <a:pPr algn="l"/>
              <a:t>12</a:t>
            </a:fld>
            <a:endParaRPr lang="ru-RU" sz="1600">
              <a:solidFill>
                <a:srgbClr val="2359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33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476673"/>
            <a:ext cx="6260232" cy="792088"/>
          </a:xfrm>
        </p:spPr>
        <p:txBody>
          <a:bodyPr/>
          <a:lstStyle/>
          <a:p>
            <a:r>
              <a:rPr lang="ru-RU" dirty="0" smtClean="0">
                <a:solidFill>
                  <a:srgbClr val="2359BD"/>
                </a:solidFill>
                <a:latin typeface="+mn-lt"/>
              </a:rPr>
              <a:t>Об Акции-2016</a:t>
            </a:r>
            <a:endParaRPr lang="ru-RU" dirty="0">
              <a:solidFill>
                <a:srgbClr val="2359BD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550203"/>
            <a:ext cx="2286000" cy="34163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r">
              <a:lnSpc>
                <a:spcPct val="100000"/>
              </a:lnSpc>
            </a:pPr>
            <a:r>
              <a:rPr lang="ru-RU" sz="2000" dirty="0">
                <a:solidFill>
                  <a:srgbClr val="2359BD"/>
                </a:solidFill>
              </a:rPr>
              <a:t>В 2016 году</a:t>
            </a:r>
          </a:p>
          <a:p>
            <a:pPr lvl="0" algn="r">
              <a:lnSpc>
                <a:spcPct val="100000"/>
              </a:lnSpc>
            </a:pPr>
            <a:r>
              <a:rPr lang="ru-RU" sz="2000" dirty="0">
                <a:solidFill>
                  <a:srgbClr val="2359BD"/>
                </a:solidFill>
              </a:rPr>
              <a:t>в </a:t>
            </a:r>
            <a:r>
              <a:rPr lang="ru-RU" sz="2000" dirty="0" smtClean="0">
                <a:solidFill>
                  <a:srgbClr val="2359BD"/>
                </a:solidFill>
              </a:rPr>
              <a:t>Акции </a:t>
            </a:r>
            <a:r>
              <a:rPr lang="ru-RU" sz="2000" dirty="0">
                <a:solidFill>
                  <a:srgbClr val="2359BD"/>
                </a:solidFill>
              </a:rPr>
              <a:t>приняли</a:t>
            </a:r>
          </a:p>
          <a:p>
            <a:pPr lvl="0" algn="r">
              <a:lnSpc>
                <a:spcPct val="100000"/>
              </a:lnSpc>
            </a:pPr>
            <a:r>
              <a:rPr lang="ru-RU" sz="2000" dirty="0">
                <a:solidFill>
                  <a:srgbClr val="2359BD"/>
                </a:solidFill>
              </a:rPr>
              <a:t>участие </a:t>
            </a:r>
            <a:r>
              <a:rPr lang="ru-RU" sz="3200" b="1" dirty="0">
                <a:solidFill>
                  <a:srgbClr val="2359BD"/>
                </a:solidFill>
              </a:rPr>
              <a:t>224</a:t>
            </a:r>
          </a:p>
          <a:p>
            <a:pPr lvl="0" algn="r">
              <a:lnSpc>
                <a:spcPct val="100000"/>
              </a:lnSpc>
            </a:pPr>
            <a:r>
              <a:rPr lang="ru-RU" sz="2000" dirty="0">
                <a:solidFill>
                  <a:srgbClr val="2359BD"/>
                </a:solidFill>
              </a:rPr>
              <a:t>человека</a:t>
            </a:r>
          </a:p>
          <a:p>
            <a:pPr lvl="0" algn="r">
              <a:lnSpc>
                <a:spcPct val="100000"/>
              </a:lnSpc>
            </a:pPr>
            <a:r>
              <a:rPr lang="ru-RU" sz="2000" dirty="0">
                <a:solidFill>
                  <a:srgbClr val="2359BD"/>
                </a:solidFill>
              </a:rPr>
              <a:t>из </a:t>
            </a:r>
            <a:r>
              <a:rPr lang="ru-RU" sz="3200" b="1" dirty="0">
                <a:solidFill>
                  <a:srgbClr val="2359BD"/>
                </a:solidFill>
              </a:rPr>
              <a:t>5</a:t>
            </a:r>
            <a:r>
              <a:rPr lang="ru-RU" sz="2000" dirty="0">
                <a:solidFill>
                  <a:srgbClr val="2359BD"/>
                </a:solidFill>
              </a:rPr>
              <a:t> малых городов</a:t>
            </a:r>
          </a:p>
          <a:p>
            <a:pPr lvl="0" algn="r">
              <a:lnSpc>
                <a:spcPct val="100000"/>
              </a:lnSpc>
            </a:pPr>
            <a:r>
              <a:rPr lang="ru-RU" sz="2000" dirty="0">
                <a:solidFill>
                  <a:srgbClr val="2359BD"/>
                </a:solidFill>
              </a:rPr>
              <a:t>и </a:t>
            </a:r>
            <a:r>
              <a:rPr lang="ru-RU" sz="3200" b="1" dirty="0">
                <a:solidFill>
                  <a:srgbClr val="2359BD"/>
                </a:solidFill>
              </a:rPr>
              <a:t>7</a:t>
            </a:r>
            <a:r>
              <a:rPr lang="ru-RU" sz="2000" dirty="0">
                <a:solidFill>
                  <a:srgbClr val="2359BD"/>
                </a:solidFill>
              </a:rPr>
              <a:t> муниципальных</a:t>
            </a:r>
          </a:p>
          <a:p>
            <a:pPr lvl="0" algn="r">
              <a:lnSpc>
                <a:spcPct val="100000"/>
              </a:lnSpc>
            </a:pPr>
            <a:r>
              <a:rPr lang="ru-RU" sz="2000" dirty="0">
                <a:solidFill>
                  <a:srgbClr val="2359BD"/>
                </a:solidFill>
              </a:rPr>
              <a:t>районов </a:t>
            </a:r>
            <a:r>
              <a:rPr lang="ru-RU" sz="2000" dirty="0" smtClean="0">
                <a:solidFill>
                  <a:srgbClr val="2359BD"/>
                </a:solidFill>
              </a:rPr>
              <a:t>области</a:t>
            </a:r>
            <a:endParaRPr lang="ru-RU" sz="2000" dirty="0">
              <a:solidFill>
                <a:srgbClr val="2359BD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707" y="1360881"/>
            <a:ext cx="5082353" cy="36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408" y="1550203"/>
            <a:ext cx="5094340" cy="36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420" y="1772816"/>
            <a:ext cx="5100354" cy="360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386" y="1988840"/>
            <a:ext cx="5089811" cy="360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420" y="2254811"/>
            <a:ext cx="5090144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25" y="2564904"/>
            <a:ext cx="5070423" cy="360000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527994"/>
            <a:ext cx="2133600" cy="365125"/>
          </a:xfrm>
        </p:spPr>
        <p:txBody>
          <a:bodyPr/>
          <a:lstStyle/>
          <a:p>
            <a:pPr algn="l"/>
            <a:fld id="{042BE48A-D0B7-4935-AF8F-9BA05CC15120}" type="slidenum">
              <a:rPr lang="ru-RU" sz="1600" smtClean="0">
                <a:solidFill>
                  <a:srgbClr val="2359BD"/>
                </a:solidFill>
              </a:rPr>
              <a:pPr algn="l"/>
              <a:t>2</a:t>
            </a:fld>
            <a:endParaRPr lang="ru-RU" sz="1600">
              <a:solidFill>
                <a:srgbClr val="2359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98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476673"/>
            <a:ext cx="6260232" cy="792088"/>
          </a:xfrm>
        </p:spPr>
        <p:txBody>
          <a:bodyPr/>
          <a:lstStyle/>
          <a:p>
            <a:r>
              <a:rPr lang="ru-RU" dirty="0" smtClean="0">
                <a:solidFill>
                  <a:srgbClr val="2359BD"/>
                </a:solidFill>
                <a:latin typeface="+mn-lt"/>
              </a:rPr>
              <a:t>Об Акции-2016</a:t>
            </a:r>
            <a:endParaRPr lang="ru-RU" dirty="0">
              <a:solidFill>
                <a:srgbClr val="2359BD"/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84168" y="1592996"/>
            <a:ext cx="2376264" cy="38472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lnSpc>
                <a:spcPct val="100000"/>
              </a:lnSpc>
            </a:pPr>
            <a:r>
              <a:rPr lang="ru-RU" sz="2000" dirty="0" smtClean="0">
                <a:solidFill>
                  <a:srgbClr val="2359BD"/>
                </a:solidFill>
              </a:rPr>
              <a:t>Почти</a:t>
            </a:r>
            <a:r>
              <a:rPr lang="ru-RU" sz="3200" dirty="0" smtClean="0">
                <a:solidFill>
                  <a:srgbClr val="2359BD"/>
                </a:solidFill>
              </a:rPr>
              <a:t> </a:t>
            </a:r>
            <a:r>
              <a:rPr lang="ru-RU" sz="3200" b="1" dirty="0" smtClean="0">
                <a:solidFill>
                  <a:srgbClr val="2359BD"/>
                </a:solidFill>
              </a:rPr>
              <a:t>25 000 </a:t>
            </a:r>
            <a:r>
              <a:rPr lang="ru-RU" sz="2000" dirty="0" smtClean="0">
                <a:solidFill>
                  <a:srgbClr val="2359BD"/>
                </a:solidFill>
              </a:rPr>
              <a:t>членов</a:t>
            </a:r>
            <a:endParaRPr lang="ru-RU" sz="2000" dirty="0">
              <a:solidFill>
                <a:srgbClr val="2359BD"/>
              </a:solidFill>
            </a:endParaRPr>
          </a:p>
          <a:p>
            <a:pPr lvl="0">
              <a:lnSpc>
                <a:spcPct val="100000"/>
              </a:lnSpc>
            </a:pPr>
            <a:r>
              <a:rPr lang="ru-RU" sz="2000" dirty="0" smtClean="0">
                <a:solidFill>
                  <a:srgbClr val="2359BD"/>
                </a:solidFill>
              </a:rPr>
              <a:t>групп в социальных сетях</a:t>
            </a:r>
          </a:p>
          <a:p>
            <a:pPr lvl="0">
              <a:lnSpc>
                <a:spcPct val="100000"/>
              </a:lnSpc>
            </a:pPr>
            <a:r>
              <a:rPr lang="ru-RU" sz="2000" dirty="0" err="1" smtClean="0">
                <a:solidFill>
                  <a:srgbClr val="2359BD"/>
                </a:solidFill>
              </a:rPr>
              <a:t>Вконтакте</a:t>
            </a:r>
            <a:r>
              <a:rPr lang="ru-RU" sz="2000" dirty="0" smtClean="0">
                <a:solidFill>
                  <a:srgbClr val="2359BD"/>
                </a:solidFill>
              </a:rPr>
              <a:t>,</a:t>
            </a:r>
            <a:br>
              <a:rPr lang="ru-RU" sz="2000" dirty="0" smtClean="0">
                <a:solidFill>
                  <a:srgbClr val="2359BD"/>
                </a:solidFill>
              </a:rPr>
            </a:br>
            <a:r>
              <a:rPr lang="ru-RU" sz="2000" dirty="0" err="1" smtClean="0">
                <a:solidFill>
                  <a:srgbClr val="2359BD"/>
                </a:solidFill>
              </a:rPr>
              <a:t>Фейсбук</a:t>
            </a:r>
            <a:r>
              <a:rPr lang="ru-RU" sz="2000" dirty="0" smtClean="0">
                <a:solidFill>
                  <a:srgbClr val="2359BD"/>
                </a:solidFill>
              </a:rPr>
              <a:t>,</a:t>
            </a:r>
            <a:br>
              <a:rPr lang="ru-RU" sz="2000" dirty="0" smtClean="0">
                <a:solidFill>
                  <a:srgbClr val="2359BD"/>
                </a:solidFill>
              </a:rPr>
            </a:br>
            <a:r>
              <a:rPr lang="ru-RU" sz="2000" dirty="0" smtClean="0">
                <a:solidFill>
                  <a:srgbClr val="2359BD"/>
                </a:solidFill>
              </a:rPr>
              <a:t>Одноклассники</a:t>
            </a:r>
          </a:p>
          <a:p>
            <a:pPr lvl="0">
              <a:lnSpc>
                <a:spcPct val="100000"/>
              </a:lnSpc>
            </a:pPr>
            <a:r>
              <a:rPr lang="ru-RU" sz="2000" smtClean="0">
                <a:solidFill>
                  <a:srgbClr val="2359BD"/>
                </a:solidFill>
              </a:rPr>
              <a:t>поставили </a:t>
            </a:r>
            <a:r>
              <a:rPr lang="ru-RU" sz="2000" dirty="0" smtClean="0">
                <a:solidFill>
                  <a:srgbClr val="2359BD"/>
                </a:solidFill>
              </a:rPr>
              <a:t>около </a:t>
            </a:r>
            <a:r>
              <a:rPr lang="ru-RU" sz="3200" b="1" dirty="0" smtClean="0">
                <a:solidFill>
                  <a:srgbClr val="2359BD"/>
                </a:solidFill>
              </a:rPr>
              <a:t>40 000 </a:t>
            </a:r>
            <a:r>
              <a:rPr lang="ru-RU" sz="2000" dirty="0" smtClean="0">
                <a:solidFill>
                  <a:srgbClr val="2359BD"/>
                </a:solidFill>
              </a:rPr>
              <a:t>отметок «Нравится» номинантам Акции.</a:t>
            </a:r>
            <a:endParaRPr lang="ru-RU" sz="2000" dirty="0">
              <a:solidFill>
                <a:srgbClr val="2359BD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23" y="1412776"/>
            <a:ext cx="5082353" cy="360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2" y="1592996"/>
            <a:ext cx="5082353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61" y="1840203"/>
            <a:ext cx="5076381" cy="36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2631"/>
            <a:ext cx="5088339" cy="36000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/>
            <a:fld id="{042BE48A-D0B7-4935-AF8F-9BA05CC15120}" type="slidenum">
              <a:rPr lang="ru-RU" sz="1600" smtClean="0">
                <a:solidFill>
                  <a:srgbClr val="2359BD"/>
                </a:solidFill>
              </a:rPr>
              <a:pPr algn="l"/>
              <a:t>3</a:t>
            </a:fld>
            <a:endParaRPr lang="ru-RU" sz="1600">
              <a:solidFill>
                <a:srgbClr val="2359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6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476673"/>
            <a:ext cx="6260232" cy="792088"/>
          </a:xfrm>
        </p:spPr>
        <p:txBody>
          <a:bodyPr/>
          <a:lstStyle/>
          <a:p>
            <a:r>
              <a:rPr lang="ru-RU" dirty="0" smtClean="0">
                <a:solidFill>
                  <a:srgbClr val="2359BD"/>
                </a:solidFill>
                <a:latin typeface="+mn-lt"/>
              </a:rPr>
              <a:t>Общая информация</a:t>
            </a:r>
            <a:endParaRPr lang="ru-RU" dirty="0">
              <a:solidFill>
                <a:srgbClr val="2359BD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556792"/>
            <a:ext cx="7488832" cy="446449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1" dirty="0">
                <a:solidFill>
                  <a:srgbClr val="2359BD"/>
                </a:solidFill>
              </a:rPr>
              <a:t>Сроки проведения </a:t>
            </a:r>
            <a:r>
              <a:rPr lang="ru-RU" b="1" dirty="0" smtClean="0">
                <a:solidFill>
                  <a:srgbClr val="2359BD"/>
                </a:solidFill>
              </a:rPr>
              <a:t>Акции: </a:t>
            </a:r>
            <a:r>
              <a:rPr lang="ru-RU" dirty="0" smtClean="0">
                <a:solidFill>
                  <a:srgbClr val="2359BD"/>
                </a:solidFill>
              </a:rPr>
              <a:t>15 </a:t>
            </a:r>
            <a:r>
              <a:rPr lang="ru-RU" dirty="0">
                <a:solidFill>
                  <a:srgbClr val="2359BD"/>
                </a:solidFill>
              </a:rPr>
              <a:t>января – </a:t>
            </a:r>
            <a:r>
              <a:rPr lang="ru-RU" dirty="0" smtClean="0">
                <a:solidFill>
                  <a:srgbClr val="2359BD"/>
                </a:solidFill>
              </a:rPr>
              <a:t>01 октября 2017 г.</a:t>
            </a:r>
            <a:endParaRPr lang="ru-RU" dirty="0">
              <a:solidFill>
                <a:srgbClr val="2359BD"/>
              </a:solidFill>
            </a:endParaRPr>
          </a:p>
          <a:p>
            <a:pPr algn="l"/>
            <a:endParaRPr lang="ru-RU" sz="1100" b="1" dirty="0" smtClean="0">
              <a:solidFill>
                <a:srgbClr val="2359BD"/>
              </a:solidFill>
            </a:endParaRPr>
          </a:p>
          <a:p>
            <a:pPr algn="l"/>
            <a:r>
              <a:rPr lang="ru-RU" b="1" dirty="0" smtClean="0">
                <a:solidFill>
                  <a:srgbClr val="2359BD"/>
                </a:solidFill>
              </a:rPr>
              <a:t>Территории проведения: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dirty="0" smtClean="0">
                <a:solidFill>
                  <a:srgbClr val="2359BD"/>
                </a:solidFill>
              </a:rPr>
              <a:t>Все муниципальные районы области.</a:t>
            </a:r>
            <a:endParaRPr lang="ru-RU" dirty="0">
              <a:solidFill>
                <a:srgbClr val="2359BD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dirty="0">
                <a:solidFill>
                  <a:srgbClr val="2359BD"/>
                </a:solidFill>
              </a:rPr>
              <a:t>Городские округа Жигулевск, </a:t>
            </a:r>
            <a:r>
              <a:rPr lang="ru-RU" dirty="0" err="1">
                <a:solidFill>
                  <a:srgbClr val="2359BD"/>
                </a:solidFill>
              </a:rPr>
              <a:t>Кинель</a:t>
            </a:r>
            <a:r>
              <a:rPr lang="ru-RU" dirty="0">
                <a:solidFill>
                  <a:srgbClr val="2359BD"/>
                </a:solidFill>
              </a:rPr>
              <a:t>, Новокуйбышевск, Октябрьск, Отрадный, Похвистнево, Сызрань, Чапаевск.</a:t>
            </a:r>
          </a:p>
          <a:p>
            <a:pPr algn="l"/>
            <a:endParaRPr lang="ru-RU" sz="1100" b="1" dirty="0" smtClean="0">
              <a:solidFill>
                <a:srgbClr val="2359BD"/>
              </a:solidFill>
            </a:endParaRPr>
          </a:p>
          <a:p>
            <a:pPr algn="l"/>
            <a:r>
              <a:rPr lang="ru-RU" b="1" dirty="0" smtClean="0">
                <a:solidFill>
                  <a:srgbClr val="2359BD"/>
                </a:solidFill>
              </a:rPr>
              <a:t>Организатор Акции:</a:t>
            </a:r>
          </a:p>
          <a:p>
            <a:pPr algn="l"/>
            <a:r>
              <a:rPr lang="ru-RU" dirty="0" smtClean="0">
                <a:solidFill>
                  <a:srgbClr val="2359BD"/>
                </a:solidFill>
              </a:rPr>
              <a:t>СООО «Департамент </a:t>
            </a:r>
            <a:r>
              <a:rPr lang="ru-RU" dirty="0">
                <a:solidFill>
                  <a:srgbClr val="2359BD"/>
                </a:solidFill>
              </a:rPr>
              <a:t>информационного </a:t>
            </a:r>
            <a:r>
              <a:rPr lang="ru-RU" dirty="0" smtClean="0">
                <a:solidFill>
                  <a:srgbClr val="2359BD"/>
                </a:solidFill>
              </a:rPr>
              <a:t>взаимодействия».</a:t>
            </a:r>
            <a:endParaRPr lang="ru-RU" dirty="0">
              <a:solidFill>
                <a:srgbClr val="2359BD"/>
              </a:solidFill>
            </a:endParaRPr>
          </a:p>
          <a:p>
            <a:pPr algn="l"/>
            <a:endParaRPr lang="ru-RU" sz="1300" b="1" dirty="0" smtClean="0">
              <a:solidFill>
                <a:srgbClr val="2359BD"/>
              </a:solidFill>
            </a:endParaRPr>
          </a:p>
          <a:p>
            <a:pPr algn="l"/>
            <a:r>
              <a:rPr lang="ru-RU" b="1" dirty="0" smtClean="0">
                <a:solidFill>
                  <a:srgbClr val="2359BD"/>
                </a:solidFill>
              </a:rPr>
              <a:t>При </a:t>
            </a:r>
            <a:r>
              <a:rPr lang="ru-RU" b="1" dirty="0">
                <a:solidFill>
                  <a:srgbClr val="2359BD"/>
                </a:solidFill>
              </a:rPr>
              <a:t>поддержке: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dirty="0" smtClean="0">
                <a:solidFill>
                  <a:srgbClr val="2359BD"/>
                </a:solidFill>
              </a:rPr>
              <a:t>Правительство </a:t>
            </a:r>
            <a:r>
              <a:rPr lang="ru-RU" dirty="0">
                <a:solidFill>
                  <a:srgbClr val="2359BD"/>
                </a:solidFill>
              </a:rPr>
              <a:t>Самарской </a:t>
            </a:r>
            <a:r>
              <a:rPr lang="ru-RU" dirty="0" smtClean="0">
                <a:solidFill>
                  <a:srgbClr val="2359BD"/>
                </a:solidFill>
              </a:rPr>
              <a:t>области.</a:t>
            </a:r>
            <a:endParaRPr lang="ru-RU" dirty="0">
              <a:solidFill>
                <a:srgbClr val="2359BD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dirty="0" smtClean="0">
                <a:solidFill>
                  <a:srgbClr val="2359BD"/>
                </a:solidFill>
              </a:rPr>
              <a:t>Депутат </a:t>
            </a:r>
            <a:r>
              <a:rPr lang="ru-RU" dirty="0">
                <a:solidFill>
                  <a:srgbClr val="2359BD"/>
                </a:solidFill>
              </a:rPr>
              <a:t>Государственной Думы </a:t>
            </a:r>
            <a:r>
              <a:rPr lang="ru-RU" dirty="0" smtClean="0">
                <a:solidFill>
                  <a:srgbClr val="2359BD"/>
                </a:solidFill>
              </a:rPr>
              <a:t>Евгений </a:t>
            </a:r>
            <a:r>
              <a:rPr lang="ru-RU" dirty="0" err="1" smtClean="0">
                <a:solidFill>
                  <a:srgbClr val="2359BD"/>
                </a:solidFill>
              </a:rPr>
              <a:t>Серпер</a:t>
            </a:r>
            <a:r>
              <a:rPr lang="ru-RU" dirty="0" smtClean="0">
                <a:solidFill>
                  <a:srgbClr val="2359BD"/>
                </a:solidFill>
              </a:rPr>
              <a:t>.</a:t>
            </a:r>
            <a:endParaRPr lang="ru-RU" dirty="0">
              <a:solidFill>
                <a:srgbClr val="2359BD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dirty="0" smtClean="0">
                <a:solidFill>
                  <a:srgbClr val="2359BD"/>
                </a:solidFill>
              </a:rPr>
              <a:t>Министерство </a:t>
            </a:r>
            <a:r>
              <a:rPr lang="ru-RU" dirty="0">
                <a:solidFill>
                  <a:srgbClr val="2359BD"/>
                </a:solidFill>
              </a:rPr>
              <a:t>образования и науки Самарской </a:t>
            </a:r>
            <a:r>
              <a:rPr lang="ru-RU" dirty="0" smtClean="0">
                <a:solidFill>
                  <a:srgbClr val="2359BD"/>
                </a:solidFill>
              </a:rPr>
              <a:t>области.</a:t>
            </a:r>
            <a:endParaRPr lang="ru-RU" dirty="0">
              <a:solidFill>
                <a:srgbClr val="2359BD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dirty="0" smtClean="0">
                <a:solidFill>
                  <a:srgbClr val="2359BD"/>
                </a:solidFill>
              </a:rPr>
              <a:t>ПАО «Лукойл».</a:t>
            </a:r>
            <a:endParaRPr lang="ru-RU" dirty="0">
              <a:solidFill>
                <a:srgbClr val="2359B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-8718" y="6492875"/>
            <a:ext cx="2133600" cy="365125"/>
          </a:xfrm>
        </p:spPr>
        <p:txBody>
          <a:bodyPr/>
          <a:lstStyle/>
          <a:p>
            <a:pPr algn="l"/>
            <a:fld id="{042BE48A-D0B7-4935-AF8F-9BA05CC15120}" type="slidenum">
              <a:rPr lang="ru-RU" sz="1600" smtClean="0">
                <a:solidFill>
                  <a:srgbClr val="2359BD"/>
                </a:solidFill>
              </a:rPr>
              <a:pPr algn="l"/>
              <a:t>4</a:t>
            </a:fld>
            <a:endParaRPr lang="ru-RU" sz="1600">
              <a:solidFill>
                <a:srgbClr val="2359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55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476673"/>
            <a:ext cx="6260232" cy="792088"/>
          </a:xfrm>
        </p:spPr>
        <p:txBody>
          <a:bodyPr/>
          <a:lstStyle/>
          <a:p>
            <a:r>
              <a:rPr lang="ru-RU" dirty="0" smtClean="0">
                <a:solidFill>
                  <a:srgbClr val="2359BD"/>
                </a:solidFill>
                <a:latin typeface="+mn-lt"/>
              </a:rPr>
              <a:t>Цели и задачи Акции</a:t>
            </a:r>
            <a:endParaRPr lang="ru-RU" dirty="0">
              <a:solidFill>
                <a:srgbClr val="2359BD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136904" cy="4752528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rgbClr val="2359BD"/>
                </a:solidFill>
              </a:rPr>
              <a:t>Цели: </a:t>
            </a:r>
          </a:p>
          <a:p>
            <a:pPr marL="285750" indent="-285750" algn="l">
              <a:buFont typeface="Wingdings" pitchFamily="2" charset="2"/>
              <a:buChar char="ü"/>
            </a:pPr>
            <a:r>
              <a:rPr lang="ru-RU" sz="1800" dirty="0">
                <a:solidFill>
                  <a:srgbClr val="2359BD"/>
                </a:solidFill>
              </a:rPr>
              <a:t>П</a:t>
            </a:r>
            <a:r>
              <a:rPr lang="ru-RU" sz="1800" dirty="0" smtClean="0">
                <a:solidFill>
                  <a:srgbClr val="2359BD"/>
                </a:solidFill>
              </a:rPr>
              <a:t>опуляризация </a:t>
            </a:r>
            <a:r>
              <a:rPr lang="ru-RU" sz="1800" dirty="0">
                <a:solidFill>
                  <a:srgbClr val="2359BD"/>
                </a:solidFill>
              </a:rPr>
              <a:t>успешного </a:t>
            </a:r>
            <a:r>
              <a:rPr lang="ru-RU" sz="1800" dirty="0" smtClean="0">
                <a:solidFill>
                  <a:srgbClr val="2359BD"/>
                </a:solidFill>
              </a:rPr>
              <a:t>образа жизни </a:t>
            </a:r>
            <a:r>
              <a:rPr lang="ru-RU" sz="1800" dirty="0">
                <a:solidFill>
                  <a:srgbClr val="2359BD"/>
                </a:solidFill>
              </a:rPr>
              <a:t>на </a:t>
            </a:r>
            <a:r>
              <a:rPr lang="ru-RU" sz="1800" dirty="0" smtClean="0">
                <a:solidFill>
                  <a:srgbClr val="2359BD"/>
                </a:solidFill>
              </a:rPr>
              <a:t>селе и </a:t>
            </a:r>
            <a:r>
              <a:rPr lang="ru-RU" sz="1800" dirty="0">
                <a:solidFill>
                  <a:srgbClr val="2359BD"/>
                </a:solidFill>
              </a:rPr>
              <a:t>в малых </a:t>
            </a:r>
            <a:r>
              <a:rPr lang="ru-RU" sz="1800" dirty="0" smtClean="0">
                <a:solidFill>
                  <a:srgbClr val="2359BD"/>
                </a:solidFill>
              </a:rPr>
              <a:t>городах.</a:t>
            </a:r>
          </a:p>
          <a:p>
            <a:pPr marL="285750" indent="-285750" algn="l"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2359BD"/>
                </a:solidFill>
              </a:rPr>
              <a:t>Создание </a:t>
            </a:r>
            <a:r>
              <a:rPr lang="ru-RU" sz="1800" dirty="0">
                <a:solidFill>
                  <a:srgbClr val="2359BD"/>
                </a:solidFill>
              </a:rPr>
              <a:t>благоприятных условий профессиональной самореализации молодежи путем содействия мерам поддержки молодых специалистов, предусмотренных </a:t>
            </a:r>
            <a:r>
              <a:rPr lang="ru-RU" sz="1800" dirty="0" smtClean="0">
                <a:solidFill>
                  <a:srgbClr val="2359BD"/>
                </a:solidFill>
              </a:rPr>
              <a:t>Законами Самарской области, </a:t>
            </a:r>
            <a:r>
              <a:rPr lang="ru-RU" sz="1800" dirty="0">
                <a:solidFill>
                  <a:srgbClr val="2359BD"/>
                </a:solidFill>
              </a:rPr>
              <a:t>иными </a:t>
            </a:r>
            <a:r>
              <a:rPr lang="ru-RU" sz="1800" dirty="0" smtClean="0">
                <a:solidFill>
                  <a:srgbClr val="2359BD"/>
                </a:solidFill>
              </a:rPr>
              <a:t>федеральными и региональными законодательными </a:t>
            </a:r>
            <a:r>
              <a:rPr lang="ru-RU" sz="1800" dirty="0">
                <a:solidFill>
                  <a:srgbClr val="2359BD"/>
                </a:solidFill>
              </a:rPr>
              <a:t>актами</a:t>
            </a:r>
            <a:r>
              <a:rPr lang="ru-RU" sz="1800" dirty="0" smtClean="0">
                <a:solidFill>
                  <a:srgbClr val="2359BD"/>
                </a:solidFill>
              </a:rPr>
              <a:t>.</a:t>
            </a:r>
            <a:endParaRPr lang="ru-RU" sz="1800" b="1" dirty="0" smtClean="0">
              <a:solidFill>
                <a:srgbClr val="2359BD"/>
              </a:solidFill>
            </a:endParaRPr>
          </a:p>
          <a:p>
            <a:pPr algn="l"/>
            <a:r>
              <a:rPr lang="ru-RU" sz="1800" b="1" dirty="0" smtClean="0">
                <a:solidFill>
                  <a:srgbClr val="2359BD"/>
                </a:solidFill>
              </a:rPr>
              <a:t>Задачи:</a:t>
            </a:r>
            <a:endParaRPr lang="ru-RU" sz="1800" b="1" dirty="0">
              <a:solidFill>
                <a:srgbClr val="2359BD"/>
              </a:solidFill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800" dirty="0">
                <a:solidFill>
                  <a:srgbClr val="2359BD"/>
                </a:solidFill>
              </a:rPr>
              <a:t>Выявление и поощрение молодых специалистов, которые после обучения  вернулись на Малую </a:t>
            </a:r>
            <a:r>
              <a:rPr lang="ru-RU" sz="1800" dirty="0" smtClean="0">
                <a:solidFill>
                  <a:srgbClr val="2359BD"/>
                </a:solidFill>
              </a:rPr>
              <a:t>родину.</a:t>
            </a:r>
            <a:endParaRPr lang="ru-RU" sz="1800" dirty="0">
              <a:solidFill>
                <a:srgbClr val="2359BD"/>
              </a:solidFill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800" dirty="0">
                <a:solidFill>
                  <a:srgbClr val="2359BD"/>
                </a:solidFill>
              </a:rPr>
              <a:t>Содействие эффективной </a:t>
            </a:r>
            <a:r>
              <a:rPr lang="ru-RU" sz="1800" dirty="0" smtClean="0">
                <a:solidFill>
                  <a:srgbClr val="2359BD"/>
                </a:solidFill>
              </a:rPr>
              <a:t>профориентации.</a:t>
            </a:r>
            <a:endParaRPr lang="ru-RU" sz="1800" dirty="0">
              <a:solidFill>
                <a:srgbClr val="2359BD"/>
              </a:solidFill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800" dirty="0">
                <a:solidFill>
                  <a:srgbClr val="2359BD"/>
                </a:solidFill>
              </a:rPr>
              <a:t>Формирование позитивного общественного мнения и повышение информированности о мерах социальной поддержки молодых </a:t>
            </a:r>
            <a:r>
              <a:rPr lang="ru-RU" sz="1800" dirty="0" smtClean="0">
                <a:solidFill>
                  <a:srgbClr val="2359BD"/>
                </a:solidFill>
              </a:rPr>
              <a:t>специалистов.</a:t>
            </a:r>
            <a:endParaRPr lang="ru-RU" sz="1800" dirty="0">
              <a:solidFill>
                <a:srgbClr val="2359BD"/>
              </a:solidFill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800" dirty="0">
                <a:solidFill>
                  <a:srgbClr val="2359BD"/>
                </a:solidFill>
              </a:rPr>
              <a:t>Формирование </a:t>
            </a:r>
            <a:r>
              <a:rPr lang="ru-RU" sz="1800" dirty="0" smtClean="0">
                <a:solidFill>
                  <a:srgbClr val="2359BD"/>
                </a:solidFill>
              </a:rPr>
              <a:t>активной </a:t>
            </a:r>
            <a:r>
              <a:rPr lang="ru-RU" sz="1800" dirty="0">
                <a:solidFill>
                  <a:srgbClr val="2359BD"/>
                </a:solidFill>
              </a:rPr>
              <a:t>жизненной позиции и готовности к </a:t>
            </a:r>
            <a:r>
              <a:rPr lang="ru-RU" sz="1800" dirty="0" smtClean="0">
                <a:solidFill>
                  <a:srgbClr val="2359BD"/>
                </a:solidFill>
              </a:rPr>
              <a:t>участию </a:t>
            </a:r>
            <a:r>
              <a:rPr lang="ru-RU" sz="1800" dirty="0">
                <a:solidFill>
                  <a:srgbClr val="2359BD"/>
                </a:solidFill>
              </a:rPr>
              <a:t>в экономической и общественной жизни своего города/района.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/>
            <a:fld id="{042BE48A-D0B7-4935-AF8F-9BA05CC15120}" type="slidenum">
              <a:rPr lang="ru-RU" sz="1600" smtClean="0">
                <a:solidFill>
                  <a:srgbClr val="2359BD"/>
                </a:solidFill>
              </a:rPr>
              <a:pPr algn="l"/>
              <a:t>5</a:t>
            </a:fld>
            <a:endParaRPr lang="ru-RU" sz="1600" dirty="0">
              <a:solidFill>
                <a:srgbClr val="2359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5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476673"/>
            <a:ext cx="6260232" cy="7920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2359BD"/>
                </a:solidFill>
                <a:latin typeface="+mn-lt"/>
              </a:rPr>
              <a:t>Организационная структура</a:t>
            </a:r>
            <a:endParaRPr lang="ru-RU" dirty="0">
              <a:solidFill>
                <a:srgbClr val="2359BD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1340768"/>
            <a:ext cx="4104456" cy="2232248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rgbClr val="2359BD"/>
                </a:solidFill>
              </a:rPr>
              <a:t>Состав оргкомитета: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2359BD"/>
                </a:solidFill>
              </a:rPr>
              <a:t>Представители министерств и ведомств Самарской области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2359BD"/>
                </a:solidFill>
              </a:rPr>
              <a:t>Представители Самарской Губернской Думы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2359BD"/>
                </a:solidFill>
              </a:rPr>
              <a:t>Представители региональных СМИ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2359BD"/>
                </a:solidFill>
              </a:rPr>
              <a:t>Представители Организатора </a:t>
            </a:r>
            <a:endParaRPr lang="ru-RU" sz="1800" dirty="0">
              <a:solidFill>
                <a:srgbClr val="2359BD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6247916"/>
              </p:ext>
            </p:extLst>
          </p:nvPr>
        </p:nvGraphicFramePr>
        <p:xfrm>
          <a:off x="467544" y="1412776"/>
          <a:ext cx="806489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одзаголовок 2"/>
          <p:cNvSpPr txBox="1">
            <a:spLocks/>
          </p:cNvSpPr>
          <p:nvPr/>
        </p:nvSpPr>
        <p:spPr>
          <a:xfrm>
            <a:off x="2627784" y="4077072"/>
            <a:ext cx="3312368" cy="2304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 smtClean="0">
                <a:solidFill>
                  <a:srgbClr val="2359BD"/>
                </a:solidFill>
              </a:rPr>
              <a:t>Состав рабочей группы: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2359BD"/>
                </a:solidFill>
              </a:rPr>
              <a:t>Координатор на территории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2359BD"/>
                </a:solidFill>
              </a:rPr>
              <a:t>Представитель управления образования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2359BD"/>
                </a:solidFill>
              </a:rPr>
              <a:t>Представитель учреждения культуры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2359BD"/>
                </a:solidFill>
              </a:rPr>
              <a:t>Представитель муниципальных СМИ</a:t>
            </a:r>
            <a:endParaRPr lang="ru-RU" sz="1800" dirty="0">
              <a:solidFill>
                <a:srgbClr val="2359B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4038" y="6492875"/>
            <a:ext cx="2133600" cy="365125"/>
          </a:xfrm>
        </p:spPr>
        <p:txBody>
          <a:bodyPr/>
          <a:lstStyle/>
          <a:p>
            <a:pPr algn="l"/>
            <a:fld id="{042BE48A-D0B7-4935-AF8F-9BA05CC15120}" type="slidenum">
              <a:rPr lang="ru-RU" sz="1600" smtClean="0">
                <a:solidFill>
                  <a:srgbClr val="2359BD"/>
                </a:solidFill>
              </a:rPr>
              <a:pPr algn="l"/>
              <a:t>6</a:t>
            </a:fld>
            <a:endParaRPr lang="ru-RU" sz="1600" dirty="0">
              <a:solidFill>
                <a:srgbClr val="2359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9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476673"/>
            <a:ext cx="6260232" cy="7920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2359BD"/>
                </a:solidFill>
                <a:latin typeface="+mn-lt"/>
              </a:rPr>
              <a:t>Мероприятия Акции.</a:t>
            </a:r>
            <a:br>
              <a:rPr lang="ru-RU" dirty="0" smtClean="0">
                <a:solidFill>
                  <a:srgbClr val="2359BD"/>
                </a:solidFill>
                <a:latin typeface="+mn-lt"/>
              </a:rPr>
            </a:br>
            <a:r>
              <a:rPr lang="ru-RU" dirty="0" smtClean="0">
                <a:solidFill>
                  <a:srgbClr val="2359BD"/>
                </a:solidFill>
                <a:latin typeface="+mn-lt"/>
              </a:rPr>
              <a:t>Этап 1. </a:t>
            </a:r>
            <a:r>
              <a:rPr lang="ru-RU" i="1" dirty="0" smtClean="0">
                <a:solidFill>
                  <a:srgbClr val="2359BD"/>
                </a:solidFill>
                <a:latin typeface="+mn-lt"/>
              </a:rPr>
              <a:t>Подготовительный</a:t>
            </a:r>
            <a:endParaRPr lang="ru-RU" i="1" dirty="0">
              <a:solidFill>
                <a:srgbClr val="2359BD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700808"/>
            <a:ext cx="7992888" cy="4464496"/>
          </a:xfrm>
        </p:spPr>
        <p:txBody>
          <a:bodyPr anchor="ctr">
            <a:noAutofit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2359BD"/>
                </a:solidFill>
              </a:rPr>
              <a:t>Запуск сайта </a:t>
            </a:r>
            <a:r>
              <a:rPr lang="en-US" sz="2200" u="sng" dirty="0" smtClean="0">
                <a:solidFill>
                  <a:srgbClr val="2359BD"/>
                </a:solidFill>
              </a:rPr>
              <a:t>gderodilsa.ru</a:t>
            </a:r>
            <a:r>
              <a:rPr lang="ru-RU" sz="2200" dirty="0" smtClean="0">
                <a:solidFill>
                  <a:srgbClr val="2359BD"/>
                </a:solidFill>
              </a:rPr>
              <a:t>: 15 декабря 2016 г.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2359BD"/>
                </a:solidFill>
              </a:rPr>
              <a:t>Информационная кампания в СМИ на всех этапах Акции</a:t>
            </a:r>
            <a:br>
              <a:rPr lang="ru-RU" sz="2200" dirty="0" smtClean="0">
                <a:solidFill>
                  <a:srgbClr val="2359BD"/>
                </a:solidFill>
              </a:rPr>
            </a:br>
            <a:r>
              <a:rPr lang="ru-RU" sz="2200" dirty="0" smtClean="0">
                <a:solidFill>
                  <a:srgbClr val="2359BD"/>
                </a:solidFill>
              </a:rPr>
              <a:t>(ролики на ТРК «Губерния», на радио «Губерния» и на муниципальных телеканалах; информация в областных и муниципальных печатных СМИ; публикации на </a:t>
            </a:r>
            <a:r>
              <a:rPr lang="ru-RU" sz="2200" dirty="0" err="1" smtClean="0">
                <a:solidFill>
                  <a:srgbClr val="2359BD"/>
                </a:solidFill>
              </a:rPr>
              <a:t>интернет-ресурсах</a:t>
            </a:r>
            <a:r>
              <a:rPr lang="ru-RU" sz="2200" dirty="0" smtClean="0">
                <a:solidFill>
                  <a:srgbClr val="2359BD"/>
                </a:solidFill>
              </a:rPr>
              <a:t> и в </a:t>
            </a:r>
            <a:r>
              <a:rPr lang="ru-RU" sz="2200" dirty="0" err="1" smtClean="0">
                <a:solidFill>
                  <a:srgbClr val="2359BD"/>
                </a:solidFill>
              </a:rPr>
              <a:t>соцсетях</a:t>
            </a:r>
            <a:r>
              <a:rPr lang="ru-RU" sz="2200" dirty="0" smtClean="0">
                <a:solidFill>
                  <a:srgbClr val="2359BD"/>
                </a:solidFill>
              </a:rPr>
              <a:t>).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2359BD"/>
                </a:solidFill>
              </a:rPr>
              <a:t>Сбор заявок для участия через сайт или по</a:t>
            </a:r>
            <a:br>
              <a:rPr lang="ru-RU" sz="2200" dirty="0" smtClean="0">
                <a:solidFill>
                  <a:srgbClr val="2359BD"/>
                </a:solidFill>
              </a:rPr>
            </a:br>
            <a:r>
              <a:rPr lang="en-US" sz="2200" dirty="0" smtClean="0">
                <a:solidFill>
                  <a:srgbClr val="2359BD"/>
                </a:solidFill>
              </a:rPr>
              <a:t>e-mail </a:t>
            </a:r>
            <a:r>
              <a:rPr lang="en-US" sz="2200" dirty="0" smtClean="0">
                <a:solidFill>
                  <a:srgbClr val="2359BD"/>
                </a:solidFill>
                <a:hlinkClick r:id="rId2"/>
              </a:rPr>
              <a:t>zayavka@gderodilsa.ru</a:t>
            </a:r>
            <a:r>
              <a:rPr lang="en-US" sz="2200" dirty="0" smtClean="0">
                <a:solidFill>
                  <a:srgbClr val="2359BD"/>
                </a:solidFill>
              </a:rPr>
              <a:t> </a:t>
            </a:r>
            <a:r>
              <a:rPr lang="ru-RU" sz="2200" dirty="0" smtClean="0">
                <a:solidFill>
                  <a:srgbClr val="2359BD"/>
                </a:solidFill>
              </a:rPr>
              <a:t>Регистрация участников на сайте Акции. Последний срок приема заявок: 20 февраля 2017 г.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2359BD"/>
                </a:solidFill>
              </a:rPr>
              <a:t>Составление календарного плана классных часов по профориентации на территориях.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/>
            <a:fld id="{042BE48A-D0B7-4935-AF8F-9BA05CC15120}" type="slidenum">
              <a:rPr lang="ru-RU" sz="1600" smtClean="0">
                <a:solidFill>
                  <a:srgbClr val="2359BD"/>
                </a:solidFill>
              </a:rPr>
              <a:pPr algn="l"/>
              <a:t>7</a:t>
            </a:fld>
            <a:endParaRPr lang="ru-RU" sz="1600">
              <a:solidFill>
                <a:srgbClr val="2359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9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476673"/>
            <a:ext cx="6260232" cy="7920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2359BD"/>
                </a:solidFill>
                <a:latin typeface="+mn-lt"/>
              </a:rPr>
              <a:t>Мероприятия Акции.</a:t>
            </a:r>
            <a:br>
              <a:rPr lang="ru-RU" dirty="0" smtClean="0">
                <a:solidFill>
                  <a:srgbClr val="2359BD"/>
                </a:solidFill>
                <a:latin typeface="+mn-lt"/>
              </a:rPr>
            </a:br>
            <a:r>
              <a:rPr lang="ru-RU" dirty="0" smtClean="0">
                <a:solidFill>
                  <a:srgbClr val="2359BD"/>
                </a:solidFill>
                <a:latin typeface="+mn-lt"/>
              </a:rPr>
              <a:t>Этап 2. </a:t>
            </a:r>
            <a:r>
              <a:rPr lang="ru-RU" i="1" dirty="0" smtClean="0">
                <a:solidFill>
                  <a:srgbClr val="2359BD"/>
                </a:solidFill>
                <a:latin typeface="+mn-lt"/>
              </a:rPr>
              <a:t>Муниципальный</a:t>
            </a:r>
            <a:endParaRPr lang="ru-RU" i="1" dirty="0">
              <a:solidFill>
                <a:srgbClr val="2359BD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7848872" cy="4248472"/>
          </a:xfrm>
        </p:spPr>
        <p:txBody>
          <a:bodyPr anchor="ctr">
            <a:normAutofit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2359BD"/>
                </a:solidFill>
              </a:rPr>
              <a:t>Голосование за участников по территориям на сайте Акции </a:t>
            </a:r>
            <a:r>
              <a:rPr lang="en-US" sz="2000" dirty="0" smtClean="0">
                <a:solidFill>
                  <a:srgbClr val="2359BD"/>
                </a:solidFill>
              </a:rPr>
              <a:t>gderodilsa.ru</a:t>
            </a:r>
            <a:endParaRPr lang="ru-RU" sz="2000" dirty="0" smtClean="0">
              <a:solidFill>
                <a:srgbClr val="2359BD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2359BD"/>
                </a:solidFill>
              </a:rPr>
              <a:t>Классные часы по профориентации с анкетированием старшеклассников.</a:t>
            </a:r>
            <a:r>
              <a:rPr lang="en-US" sz="2000" dirty="0" smtClean="0">
                <a:solidFill>
                  <a:srgbClr val="2359BD"/>
                </a:solidFill>
              </a:rPr>
              <a:t> </a:t>
            </a:r>
            <a:r>
              <a:rPr lang="ru-RU" sz="2000" dirty="0" smtClean="0">
                <a:solidFill>
                  <a:srgbClr val="2359BD"/>
                </a:solidFill>
              </a:rPr>
              <a:t> Рекомендуемое кол-во классных часов:</a:t>
            </a:r>
          </a:p>
          <a:p>
            <a:pPr marL="457200" indent="-457200" algn="l">
              <a:spcBef>
                <a:spcPts val="0"/>
              </a:spcBef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2359BD"/>
                </a:solidFill>
              </a:rPr>
              <a:t>не менее трех для муниципальных районов; </a:t>
            </a:r>
          </a:p>
          <a:p>
            <a:pPr marL="457200" indent="-457200" algn="l">
              <a:spcBef>
                <a:spcPts val="0"/>
              </a:spcBef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2359BD"/>
                </a:solidFill>
              </a:rPr>
              <a:t>не менее пяти для городских округов.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2359BD"/>
                </a:solidFill>
              </a:rPr>
              <a:t>Информирование о конкурсе сочинений «Где родился, там и пригодился».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2359BD"/>
                </a:solidFill>
              </a:rPr>
              <a:t>Подведение итогов муниципального этапа.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2359BD"/>
                </a:solidFill>
              </a:rPr>
              <a:t>Публикации в СМИ о победителях.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2359BD"/>
                </a:solidFill>
              </a:rPr>
              <a:t>Проведение итогового массового мероприятия по подведению итогов этапа - на усмотрение муниципалитетов.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510577"/>
            <a:ext cx="2133600" cy="365125"/>
          </a:xfrm>
        </p:spPr>
        <p:txBody>
          <a:bodyPr/>
          <a:lstStyle/>
          <a:p>
            <a:pPr algn="l"/>
            <a:fld id="{042BE48A-D0B7-4935-AF8F-9BA05CC15120}" type="slidenum">
              <a:rPr lang="ru-RU" sz="1600" smtClean="0">
                <a:solidFill>
                  <a:srgbClr val="2359BD"/>
                </a:solidFill>
              </a:rPr>
              <a:pPr algn="l"/>
              <a:t>8</a:t>
            </a:fld>
            <a:endParaRPr lang="ru-RU" sz="1600">
              <a:solidFill>
                <a:srgbClr val="2359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1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476673"/>
            <a:ext cx="6404248" cy="7920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2359BD"/>
                </a:solidFill>
                <a:latin typeface="+mn-lt"/>
              </a:rPr>
              <a:t>Мероприятия Акции.</a:t>
            </a:r>
            <a:br>
              <a:rPr lang="ru-RU" dirty="0" smtClean="0">
                <a:solidFill>
                  <a:srgbClr val="2359BD"/>
                </a:solidFill>
                <a:latin typeface="+mn-lt"/>
              </a:rPr>
            </a:br>
            <a:r>
              <a:rPr lang="ru-RU" dirty="0" smtClean="0">
                <a:solidFill>
                  <a:srgbClr val="2359BD"/>
                </a:solidFill>
                <a:latin typeface="+mn-lt"/>
              </a:rPr>
              <a:t>Этап </a:t>
            </a:r>
            <a:r>
              <a:rPr lang="en-US" dirty="0" smtClean="0">
                <a:solidFill>
                  <a:srgbClr val="2359BD"/>
                </a:solidFill>
                <a:latin typeface="+mn-lt"/>
              </a:rPr>
              <a:t>3</a:t>
            </a:r>
            <a:r>
              <a:rPr lang="ru-RU" dirty="0" smtClean="0">
                <a:solidFill>
                  <a:srgbClr val="2359BD"/>
                </a:solidFill>
                <a:latin typeface="+mn-lt"/>
              </a:rPr>
              <a:t>. </a:t>
            </a:r>
            <a:r>
              <a:rPr lang="ru-RU" i="1" dirty="0" smtClean="0">
                <a:solidFill>
                  <a:srgbClr val="2359BD"/>
                </a:solidFill>
                <a:latin typeface="+mn-lt"/>
              </a:rPr>
              <a:t>Межмуниципальный</a:t>
            </a:r>
            <a:endParaRPr lang="ru-RU" i="1" dirty="0">
              <a:solidFill>
                <a:srgbClr val="2359BD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7920880" cy="4464496"/>
          </a:xfrm>
        </p:spPr>
        <p:txBody>
          <a:bodyPr anchor="ctr">
            <a:noAutofit/>
          </a:bodyPr>
          <a:lstStyle/>
          <a:p>
            <a:pPr marL="285750" lvl="0" indent="-285750" algn="l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2359BD"/>
                </a:solidFill>
              </a:rPr>
              <a:t>Межмуниципальный этап проводится в 4-х территориальных группах: </a:t>
            </a:r>
            <a:endParaRPr lang="ru-RU" sz="1800" dirty="0">
              <a:solidFill>
                <a:srgbClr val="2359BD"/>
              </a:solidFill>
            </a:endParaRPr>
          </a:p>
          <a:p>
            <a:pPr marL="285750" lvl="0" indent="-285750" algn="l">
              <a:buFont typeface="Wingdings" pitchFamily="2" charset="2"/>
              <a:buChar char="§"/>
            </a:pPr>
            <a:r>
              <a:rPr lang="ru-RU" sz="1800" b="1" dirty="0" smtClean="0">
                <a:solidFill>
                  <a:srgbClr val="2359BD"/>
                </a:solidFill>
              </a:rPr>
              <a:t>«</a:t>
            </a:r>
            <a:r>
              <a:rPr lang="ru-RU" sz="1800" b="1" dirty="0">
                <a:solidFill>
                  <a:srgbClr val="2359BD"/>
                </a:solidFill>
              </a:rPr>
              <a:t>Города</a:t>
            </a:r>
            <a:r>
              <a:rPr lang="ru-RU" sz="1800" b="1" dirty="0" smtClean="0">
                <a:solidFill>
                  <a:srgbClr val="2359BD"/>
                </a:solidFill>
              </a:rPr>
              <a:t>»: </a:t>
            </a:r>
            <a:r>
              <a:rPr lang="ru-RU" sz="1600" dirty="0" smtClean="0">
                <a:solidFill>
                  <a:srgbClr val="2359BD"/>
                </a:solidFill>
              </a:rPr>
              <a:t>Жигулевск</a:t>
            </a:r>
            <a:r>
              <a:rPr lang="ru-RU" sz="1600" dirty="0">
                <a:solidFill>
                  <a:srgbClr val="2359BD"/>
                </a:solidFill>
              </a:rPr>
              <a:t>, </a:t>
            </a:r>
            <a:r>
              <a:rPr lang="ru-RU" sz="1600" dirty="0" err="1" smtClean="0">
                <a:solidFill>
                  <a:srgbClr val="2359BD"/>
                </a:solidFill>
              </a:rPr>
              <a:t>Кинель</a:t>
            </a:r>
            <a:r>
              <a:rPr lang="ru-RU" sz="1600" dirty="0">
                <a:solidFill>
                  <a:srgbClr val="2359BD"/>
                </a:solidFill>
              </a:rPr>
              <a:t>, Новокуйбышевск </a:t>
            </a:r>
            <a:r>
              <a:rPr lang="ru-RU" sz="1600" dirty="0" smtClean="0">
                <a:solidFill>
                  <a:srgbClr val="2359BD"/>
                </a:solidFill>
              </a:rPr>
              <a:t>, Октябрьск </a:t>
            </a:r>
            <a:r>
              <a:rPr lang="ru-RU" sz="1600" dirty="0">
                <a:solidFill>
                  <a:srgbClr val="2359BD"/>
                </a:solidFill>
              </a:rPr>
              <a:t>, </a:t>
            </a:r>
            <a:r>
              <a:rPr lang="ru-RU" sz="1600" dirty="0" smtClean="0">
                <a:solidFill>
                  <a:srgbClr val="2359BD"/>
                </a:solidFill>
              </a:rPr>
              <a:t>Отрадный</a:t>
            </a:r>
            <a:r>
              <a:rPr lang="ru-RU" sz="1600" dirty="0">
                <a:solidFill>
                  <a:srgbClr val="2359BD"/>
                </a:solidFill>
              </a:rPr>
              <a:t>, </a:t>
            </a:r>
            <a:r>
              <a:rPr lang="ru-RU" sz="1600" dirty="0" smtClean="0">
                <a:solidFill>
                  <a:srgbClr val="2359BD"/>
                </a:solidFill>
              </a:rPr>
              <a:t>Похвистнево</a:t>
            </a:r>
            <a:r>
              <a:rPr lang="ru-RU" sz="1600" dirty="0">
                <a:solidFill>
                  <a:srgbClr val="2359BD"/>
                </a:solidFill>
              </a:rPr>
              <a:t>, </a:t>
            </a:r>
            <a:r>
              <a:rPr lang="ru-RU" sz="1600" dirty="0" smtClean="0">
                <a:solidFill>
                  <a:srgbClr val="2359BD"/>
                </a:solidFill>
              </a:rPr>
              <a:t>Сызрань</a:t>
            </a:r>
            <a:r>
              <a:rPr lang="ru-RU" sz="1600" dirty="0">
                <a:solidFill>
                  <a:srgbClr val="2359BD"/>
                </a:solidFill>
              </a:rPr>
              <a:t>, </a:t>
            </a:r>
            <a:r>
              <a:rPr lang="ru-RU" sz="1600" dirty="0" smtClean="0">
                <a:solidFill>
                  <a:srgbClr val="2359BD"/>
                </a:solidFill>
              </a:rPr>
              <a:t>Чапаевск. </a:t>
            </a:r>
            <a:endParaRPr lang="ru-RU" sz="1600" dirty="0">
              <a:solidFill>
                <a:srgbClr val="2359BD"/>
              </a:solidFill>
            </a:endParaRPr>
          </a:p>
          <a:p>
            <a:pPr marL="285750" lvl="0" indent="-285750" algn="l">
              <a:buFont typeface="Wingdings" pitchFamily="2" charset="2"/>
              <a:buChar char="§"/>
            </a:pPr>
            <a:r>
              <a:rPr lang="ru-RU" sz="1800" b="1" dirty="0" smtClean="0">
                <a:solidFill>
                  <a:srgbClr val="2359BD"/>
                </a:solidFill>
              </a:rPr>
              <a:t>«</a:t>
            </a:r>
            <a:r>
              <a:rPr lang="ru-RU" sz="1800" b="1" dirty="0">
                <a:solidFill>
                  <a:srgbClr val="2359BD"/>
                </a:solidFill>
              </a:rPr>
              <a:t>Север</a:t>
            </a:r>
            <a:r>
              <a:rPr lang="ru-RU" sz="1800" b="1" dirty="0" smtClean="0">
                <a:solidFill>
                  <a:srgbClr val="2359BD"/>
                </a:solidFill>
              </a:rPr>
              <a:t>»</a:t>
            </a:r>
            <a:r>
              <a:rPr lang="ru-RU" sz="1800" dirty="0" smtClean="0">
                <a:solidFill>
                  <a:srgbClr val="2359BD"/>
                </a:solidFill>
              </a:rPr>
              <a:t>, районы: </a:t>
            </a:r>
            <a:r>
              <a:rPr lang="ru-RU" sz="1600" dirty="0" err="1" smtClean="0">
                <a:solidFill>
                  <a:srgbClr val="2359BD"/>
                </a:solidFill>
              </a:rPr>
              <a:t>Елховский</a:t>
            </a:r>
            <a:r>
              <a:rPr lang="ru-RU" sz="1600" dirty="0" smtClean="0">
                <a:solidFill>
                  <a:srgbClr val="2359BD"/>
                </a:solidFill>
              </a:rPr>
              <a:t>, </a:t>
            </a:r>
            <a:r>
              <a:rPr lang="ru-RU" sz="1600" dirty="0" err="1">
                <a:solidFill>
                  <a:srgbClr val="2359BD"/>
                </a:solidFill>
              </a:rPr>
              <a:t>Исаклинский</a:t>
            </a:r>
            <a:r>
              <a:rPr lang="ru-RU" sz="1600" dirty="0">
                <a:solidFill>
                  <a:srgbClr val="2359BD"/>
                </a:solidFill>
              </a:rPr>
              <a:t>, </a:t>
            </a:r>
            <a:r>
              <a:rPr lang="ru-RU" sz="1600" dirty="0" err="1" smtClean="0">
                <a:solidFill>
                  <a:srgbClr val="2359BD"/>
                </a:solidFill>
              </a:rPr>
              <a:t>Камышлинский</a:t>
            </a:r>
            <a:r>
              <a:rPr lang="ru-RU" sz="1600" dirty="0" smtClean="0">
                <a:solidFill>
                  <a:srgbClr val="2359BD"/>
                </a:solidFill>
              </a:rPr>
              <a:t>, </a:t>
            </a:r>
            <a:r>
              <a:rPr lang="ru-RU" sz="1600" dirty="0" err="1" smtClean="0">
                <a:solidFill>
                  <a:srgbClr val="2359BD"/>
                </a:solidFill>
              </a:rPr>
              <a:t>Клявлинский</a:t>
            </a:r>
            <a:r>
              <a:rPr lang="ru-RU" sz="1600" dirty="0" smtClean="0">
                <a:solidFill>
                  <a:srgbClr val="2359BD"/>
                </a:solidFill>
              </a:rPr>
              <a:t>, </a:t>
            </a:r>
            <a:r>
              <a:rPr lang="ru-RU" sz="1600" dirty="0" err="1" smtClean="0">
                <a:solidFill>
                  <a:srgbClr val="2359BD"/>
                </a:solidFill>
              </a:rPr>
              <a:t>Кошкинский</a:t>
            </a:r>
            <a:r>
              <a:rPr lang="ru-RU" sz="1600" dirty="0">
                <a:solidFill>
                  <a:srgbClr val="2359BD"/>
                </a:solidFill>
              </a:rPr>
              <a:t>, </a:t>
            </a:r>
            <a:r>
              <a:rPr lang="ru-RU" sz="1600" dirty="0" err="1" smtClean="0">
                <a:solidFill>
                  <a:srgbClr val="2359BD"/>
                </a:solidFill>
              </a:rPr>
              <a:t>Похвистневский</a:t>
            </a:r>
            <a:r>
              <a:rPr lang="ru-RU" sz="1600" dirty="0" smtClean="0">
                <a:solidFill>
                  <a:srgbClr val="2359BD"/>
                </a:solidFill>
              </a:rPr>
              <a:t>, </a:t>
            </a:r>
            <a:r>
              <a:rPr lang="ru-RU" sz="1600" dirty="0">
                <a:solidFill>
                  <a:srgbClr val="2359BD"/>
                </a:solidFill>
              </a:rPr>
              <a:t>Сергиевский,</a:t>
            </a:r>
            <a:r>
              <a:rPr lang="ru-RU" sz="1600" dirty="0" smtClean="0">
                <a:solidFill>
                  <a:srgbClr val="2359BD"/>
                </a:solidFill>
              </a:rPr>
              <a:t> </a:t>
            </a:r>
            <a:r>
              <a:rPr lang="ru-RU" sz="1600" dirty="0" err="1">
                <a:solidFill>
                  <a:srgbClr val="2359BD"/>
                </a:solidFill>
              </a:rPr>
              <a:t>Челно-Вершинский</a:t>
            </a:r>
            <a:r>
              <a:rPr lang="ru-RU" sz="1600" dirty="0">
                <a:solidFill>
                  <a:srgbClr val="2359BD"/>
                </a:solidFill>
              </a:rPr>
              <a:t>, </a:t>
            </a:r>
            <a:r>
              <a:rPr lang="ru-RU" sz="1600" dirty="0" err="1">
                <a:solidFill>
                  <a:srgbClr val="2359BD"/>
                </a:solidFill>
              </a:rPr>
              <a:t>Шенталинский</a:t>
            </a:r>
            <a:r>
              <a:rPr lang="ru-RU" sz="1600" dirty="0">
                <a:solidFill>
                  <a:srgbClr val="2359BD"/>
                </a:solidFill>
              </a:rPr>
              <a:t>.</a:t>
            </a:r>
          </a:p>
          <a:p>
            <a:pPr marL="285750" lvl="0" indent="-285750" algn="l">
              <a:buFont typeface="Wingdings" pitchFamily="2" charset="2"/>
              <a:buChar char="§"/>
            </a:pPr>
            <a:r>
              <a:rPr lang="ru-RU" sz="1800" b="1" dirty="0" smtClean="0">
                <a:solidFill>
                  <a:srgbClr val="2359BD"/>
                </a:solidFill>
              </a:rPr>
              <a:t>«</a:t>
            </a:r>
            <a:r>
              <a:rPr lang="ru-RU" sz="1800" b="1" dirty="0">
                <a:solidFill>
                  <a:srgbClr val="2359BD"/>
                </a:solidFill>
              </a:rPr>
              <a:t>Юго-Восток</a:t>
            </a:r>
            <a:r>
              <a:rPr lang="ru-RU" sz="1800" b="1" dirty="0" smtClean="0">
                <a:solidFill>
                  <a:srgbClr val="2359BD"/>
                </a:solidFill>
              </a:rPr>
              <a:t>»</a:t>
            </a:r>
            <a:r>
              <a:rPr lang="ru-RU" sz="1800" dirty="0" smtClean="0">
                <a:solidFill>
                  <a:srgbClr val="2359BD"/>
                </a:solidFill>
              </a:rPr>
              <a:t>, районы: </a:t>
            </a:r>
            <a:r>
              <a:rPr lang="ru-RU" sz="1600" dirty="0" smtClean="0">
                <a:solidFill>
                  <a:srgbClr val="2359BD"/>
                </a:solidFill>
              </a:rPr>
              <a:t>Алексеевский, Борский</a:t>
            </a:r>
            <a:r>
              <a:rPr lang="ru-RU" sz="1600" dirty="0">
                <a:solidFill>
                  <a:srgbClr val="2359BD"/>
                </a:solidFill>
              </a:rPr>
              <a:t>, </a:t>
            </a:r>
            <a:r>
              <a:rPr lang="ru-RU" sz="1600" dirty="0" err="1">
                <a:solidFill>
                  <a:srgbClr val="2359BD"/>
                </a:solidFill>
              </a:rPr>
              <a:t>Большечерниговский</a:t>
            </a:r>
            <a:r>
              <a:rPr lang="ru-RU" sz="1600" dirty="0">
                <a:solidFill>
                  <a:srgbClr val="2359BD"/>
                </a:solidFill>
              </a:rPr>
              <a:t>, </a:t>
            </a:r>
            <a:r>
              <a:rPr lang="ru-RU" sz="1600" dirty="0" err="1" smtClean="0">
                <a:solidFill>
                  <a:srgbClr val="2359BD"/>
                </a:solidFill>
              </a:rPr>
              <a:t>Большеглушицкий</a:t>
            </a:r>
            <a:r>
              <a:rPr lang="ru-RU" sz="1600" dirty="0" smtClean="0">
                <a:solidFill>
                  <a:srgbClr val="2359BD"/>
                </a:solidFill>
              </a:rPr>
              <a:t>, </a:t>
            </a:r>
            <a:r>
              <a:rPr lang="ru-RU" sz="1600" dirty="0" err="1" smtClean="0">
                <a:solidFill>
                  <a:srgbClr val="2359BD"/>
                </a:solidFill>
              </a:rPr>
              <a:t>Богатовский</a:t>
            </a:r>
            <a:r>
              <a:rPr lang="ru-RU" sz="1600" dirty="0" smtClean="0">
                <a:solidFill>
                  <a:srgbClr val="2359BD"/>
                </a:solidFill>
              </a:rPr>
              <a:t>, </a:t>
            </a:r>
            <a:r>
              <a:rPr lang="ru-RU" sz="1600" dirty="0">
                <a:solidFill>
                  <a:srgbClr val="2359BD"/>
                </a:solidFill>
              </a:rPr>
              <a:t>Волжский</a:t>
            </a:r>
            <a:r>
              <a:rPr lang="ru-RU" sz="1600" dirty="0" smtClean="0">
                <a:solidFill>
                  <a:srgbClr val="2359BD"/>
                </a:solidFill>
              </a:rPr>
              <a:t>, </a:t>
            </a:r>
            <a:r>
              <a:rPr lang="ru-RU" sz="1600" dirty="0" err="1" smtClean="0">
                <a:solidFill>
                  <a:srgbClr val="2359BD"/>
                </a:solidFill>
              </a:rPr>
              <a:t>Кинельский</a:t>
            </a:r>
            <a:r>
              <a:rPr lang="ru-RU" sz="1600" dirty="0" smtClean="0">
                <a:solidFill>
                  <a:srgbClr val="2359BD"/>
                </a:solidFill>
              </a:rPr>
              <a:t>, </a:t>
            </a:r>
            <a:r>
              <a:rPr lang="ru-RU" sz="1600" dirty="0" err="1" smtClean="0">
                <a:solidFill>
                  <a:srgbClr val="2359BD"/>
                </a:solidFill>
              </a:rPr>
              <a:t>Кинель</a:t>
            </a:r>
            <a:r>
              <a:rPr lang="ru-RU" sz="1600" dirty="0" smtClean="0">
                <a:solidFill>
                  <a:srgbClr val="2359BD"/>
                </a:solidFill>
              </a:rPr>
              <a:t>-Черкасский, </a:t>
            </a:r>
            <a:r>
              <a:rPr lang="ru-RU" sz="1600" dirty="0" err="1" smtClean="0">
                <a:solidFill>
                  <a:srgbClr val="2359BD"/>
                </a:solidFill>
              </a:rPr>
              <a:t>Нефтегорский</a:t>
            </a:r>
            <a:r>
              <a:rPr lang="ru-RU" sz="1600" dirty="0" smtClean="0">
                <a:solidFill>
                  <a:srgbClr val="2359BD"/>
                </a:solidFill>
              </a:rPr>
              <a:t>.</a:t>
            </a:r>
            <a:endParaRPr lang="ru-RU" sz="1600" dirty="0">
              <a:solidFill>
                <a:srgbClr val="2359BD"/>
              </a:solidFill>
            </a:endParaRPr>
          </a:p>
          <a:p>
            <a:pPr marL="285750" lvl="0" indent="-285750" algn="l">
              <a:buFont typeface="Wingdings" pitchFamily="2" charset="2"/>
              <a:buChar char="§"/>
            </a:pPr>
            <a:r>
              <a:rPr lang="ru-RU" sz="1800" b="1" dirty="0" smtClean="0">
                <a:solidFill>
                  <a:srgbClr val="2359BD"/>
                </a:solidFill>
              </a:rPr>
              <a:t>«</a:t>
            </a:r>
            <a:r>
              <a:rPr lang="ru-RU" sz="1800" b="1" dirty="0">
                <a:solidFill>
                  <a:srgbClr val="2359BD"/>
                </a:solidFill>
              </a:rPr>
              <a:t>Юго-Запад</a:t>
            </a:r>
            <a:r>
              <a:rPr lang="ru-RU" sz="1800" b="1" dirty="0" smtClean="0">
                <a:solidFill>
                  <a:srgbClr val="2359BD"/>
                </a:solidFill>
              </a:rPr>
              <a:t>»</a:t>
            </a:r>
            <a:r>
              <a:rPr lang="ru-RU" sz="1800" dirty="0" smtClean="0">
                <a:solidFill>
                  <a:srgbClr val="2359BD"/>
                </a:solidFill>
              </a:rPr>
              <a:t>, районы: </a:t>
            </a:r>
            <a:r>
              <a:rPr lang="ru-RU" sz="1600" dirty="0" err="1" smtClean="0">
                <a:solidFill>
                  <a:srgbClr val="2359BD"/>
                </a:solidFill>
              </a:rPr>
              <a:t>Безенчукский</a:t>
            </a:r>
            <a:r>
              <a:rPr lang="ru-RU" sz="1600" dirty="0">
                <a:solidFill>
                  <a:srgbClr val="2359BD"/>
                </a:solidFill>
              </a:rPr>
              <a:t>, </a:t>
            </a:r>
            <a:r>
              <a:rPr lang="ru-RU" sz="1600" dirty="0" smtClean="0">
                <a:solidFill>
                  <a:srgbClr val="2359BD"/>
                </a:solidFill>
              </a:rPr>
              <a:t>Красноармейский, </a:t>
            </a:r>
            <a:r>
              <a:rPr lang="ru-RU" sz="1600" dirty="0">
                <a:solidFill>
                  <a:srgbClr val="2359BD"/>
                </a:solidFill>
              </a:rPr>
              <a:t>Красноярский, </a:t>
            </a:r>
            <a:r>
              <a:rPr lang="ru-RU" sz="1600" dirty="0" err="1" smtClean="0">
                <a:solidFill>
                  <a:srgbClr val="2359BD"/>
                </a:solidFill>
              </a:rPr>
              <a:t>Пестравский</a:t>
            </a:r>
            <a:r>
              <a:rPr lang="ru-RU" sz="1600" dirty="0" smtClean="0">
                <a:solidFill>
                  <a:srgbClr val="2359BD"/>
                </a:solidFill>
              </a:rPr>
              <a:t>, Приволжский, </a:t>
            </a:r>
            <a:r>
              <a:rPr lang="ru-RU" sz="1600" dirty="0">
                <a:solidFill>
                  <a:srgbClr val="2359BD"/>
                </a:solidFill>
              </a:rPr>
              <a:t>Ставропольский, </a:t>
            </a:r>
            <a:r>
              <a:rPr lang="ru-RU" sz="1600" dirty="0" err="1">
                <a:solidFill>
                  <a:srgbClr val="2359BD"/>
                </a:solidFill>
              </a:rPr>
              <a:t>Сызранский</a:t>
            </a:r>
            <a:r>
              <a:rPr lang="ru-RU" sz="1600" dirty="0">
                <a:solidFill>
                  <a:srgbClr val="2359BD"/>
                </a:solidFill>
              </a:rPr>
              <a:t>, </a:t>
            </a:r>
            <a:r>
              <a:rPr lang="ru-RU" sz="1600" dirty="0" err="1" smtClean="0">
                <a:solidFill>
                  <a:srgbClr val="2359BD"/>
                </a:solidFill>
              </a:rPr>
              <a:t>Хворостянский</a:t>
            </a:r>
            <a:r>
              <a:rPr lang="ru-RU" sz="1600" dirty="0" smtClean="0">
                <a:solidFill>
                  <a:srgbClr val="2359BD"/>
                </a:solidFill>
              </a:rPr>
              <a:t>, </a:t>
            </a:r>
            <a:r>
              <a:rPr lang="ru-RU" sz="1600" dirty="0" err="1" smtClean="0">
                <a:solidFill>
                  <a:srgbClr val="2359BD"/>
                </a:solidFill>
              </a:rPr>
              <a:t>Шигонский</a:t>
            </a:r>
            <a:r>
              <a:rPr lang="ru-RU" sz="1600" dirty="0" smtClean="0">
                <a:solidFill>
                  <a:srgbClr val="2359BD"/>
                </a:solidFill>
              </a:rPr>
              <a:t>.</a:t>
            </a:r>
          </a:p>
          <a:p>
            <a:pPr marL="285750" lvl="0" indent="-285750" algn="l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2359BD"/>
                </a:solidFill>
              </a:rPr>
              <a:t>Голосование за представителей муниципалитетов по группам на сайте.</a:t>
            </a:r>
          </a:p>
          <a:p>
            <a:pPr marL="285750" lvl="0" indent="-285750" algn="l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2359BD"/>
                </a:solidFill>
              </a:rPr>
              <a:t>Определение сильнейших (</a:t>
            </a:r>
            <a:r>
              <a:rPr lang="en-US" sz="1800" dirty="0" smtClean="0">
                <a:solidFill>
                  <a:srgbClr val="2359BD"/>
                </a:solidFill>
              </a:rPr>
              <a:t>I, II, III</a:t>
            </a:r>
            <a:r>
              <a:rPr lang="ru-RU" sz="1800" dirty="0" smtClean="0">
                <a:solidFill>
                  <a:srgbClr val="2359BD"/>
                </a:solidFill>
              </a:rPr>
              <a:t> место) в ходе четырех массовых мероприятий, с учетом голосов за участника и выполнения конкурсного задания (презентация своей профессии и района/города).</a:t>
            </a:r>
            <a:endParaRPr lang="ru-RU" sz="1800" dirty="0">
              <a:solidFill>
                <a:srgbClr val="2359B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-1180" y="6492875"/>
            <a:ext cx="2133600" cy="365125"/>
          </a:xfrm>
        </p:spPr>
        <p:txBody>
          <a:bodyPr/>
          <a:lstStyle/>
          <a:p>
            <a:pPr algn="l"/>
            <a:fld id="{042BE48A-D0B7-4935-AF8F-9BA05CC15120}" type="slidenum">
              <a:rPr lang="ru-RU" sz="1600" smtClean="0">
                <a:solidFill>
                  <a:srgbClr val="2359BD"/>
                </a:solidFill>
              </a:rPr>
              <a:pPr algn="l"/>
              <a:t>9</a:t>
            </a:fld>
            <a:endParaRPr lang="ru-RU" sz="1600">
              <a:solidFill>
                <a:srgbClr val="2359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71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659</Words>
  <Application>Microsoft Office PowerPoint</Application>
  <PresentationFormat>Экран (4:3)</PresentationFormat>
  <Paragraphs>100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Об Акции-2016</vt:lpstr>
      <vt:lpstr>Об Акции-2016</vt:lpstr>
      <vt:lpstr>Общая информация</vt:lpstr>
      <vt:lpstr>Цели и задачи Акции</vt:lpstr>
      <vt:lpstr>Организационная структура</vt:lpstr>
      <vt:lpstr>Мероприятия Акции. Этап 1. Подготовительный</vt:lpstr>
      <vt:lpstr>Мероприятия Акции. Этап 2. Муниципальный</vt:lpstr>
      <vt:lpstr>Мероприятия Акции. Этап 3. Межмуниципальный</vt:lpstr>
      <vt:lpstr>Мероприятия Акции. Этап 4. Региональный</vt:lpstr>
      <vt:lpstr>Ожидаемые результаты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Alex</cp:lastModifiedBy>
  <cp:revision>103</cp:revision>
  <dcterms:created xsi:type="dcterms:W3CDTF">2016-12-06T10:17:31Z</dcterms:created>
  <dcterms:modified xsi:type="dcterms:W3CDTF">2016-12-08T09:13:09Z</dcterms:modified>
</cp:coreProperties>
</file>