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80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5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5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1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3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8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0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4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C56B-56A6-45B1-AD86-A26354C7026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3F54-6965-4535-8E6E-19CE8E61C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kids.agronti.ru/2020/fo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eoscan.aero/sites/default/files/2018-04/%D0%90%D0%B3%D1%80%D0%BE%D0%9D%D0%A2%D0%98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7999" cy="68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6000" y="116114"/>
            <a:ext cx="4847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АгроНТИ-2020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248229" y="1247891"/>
            <a:ext cx="7734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/>
              <a:t>Всероссийский конкурс среди учеников 5-11 классов </a:t>
            </a:r>
          </a:p>
          <a:p>
            <a:pPr algn="r"/>
            <a:r>
              <a:rPr lang="ru-RU" sz="2400" dirty="0" smtClean="0"/>
              <a:t>общеобразовательных учреждений сел и малых городов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24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611" y="743288"/>
            <a:ext cx="8501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Цель Конкурса – вовлечение обучающихся образовательных организаций, расположенных в сельской местности и малых городах, в работу над технологическими приоритетами Национальной технологической инициативы (НТИ), 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в том числе: применению цифровых технологий в сельском хозяйстве, задачам роботизации АПК, использованию БПЛА в сельском хозяйстве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.</a:t>
            </a:r>
            <a:endParaRPr lang="ru-RU" sz="2000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611" y="2797950"/>
            <a:ext cx="80602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444444"/>
                </a:solidFill>
                <a:latin typeface="Helvetica Neue"/>
              </a:rPr>
              <a:t>Конкурс проводится Фондом содействия инновациям совместно с 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Ассоциацией </a:t>
            </a:r>
            <a:r>
              <a:rPr lang="ru-RU" sz="2000" dirty="0" err="1" smtClean="0">
                <a:solidFill>
                  <a:srgbClr val="444444"/>
                </a:solidFill>
                <a:latin typeface="Helvetica Neue"/>
              </a:rPr>
              <a:t>агрообразования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 при 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поддержке 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Министерства просвещения РФ, </a:t>
            </a:r>
            <a:r>
              <a:rPr lang="ru-RU" sz="2000" dirty="0" err="1" smtClean="0">
                <a:solidFill>
                  <a:srgbClr val="444444"/>
                </a:solidFill>
                <a:latin typeface="Helvetica Neue"/>
              </a:rPr>
              <a:t>Депнаучтехполитики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и </a:t>
            </a:r>
            <a:r>
              <a:rPr lang="ru-RU" sz="2000" dirty="0" err="1" smtClean="0">
                <a:solidFill>
                  <a:srgbClr val="444444"/>
                </a:solidFill>
                <a:latin typeface="Helvetica Neue"/>
              </a:rPr>
              <a:t>Депцифровизации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 Минсельхоза России </a:t>
            </a:r>
            <a:br>
              <a:rPr lang="ru-RU" sz="2000" dirty="0" smtClean="0">
                <a:solidFill>
                  <a:srgbClr val="444444"/>
                </a:solidFill>
                <a:latin typeface="Helvetica Neue"/>
              </a:rPr>
            </a:b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на базе 18 аграрных вузов.</a:t>
            </a:r>
            <a:endParaRPr lang="ru-RU" sz="2000" dirty="0">
              <a:solidFill>
                <a:srgbClr val="444444"/>
              </a:solidFill>
              <a:latin typeface="Helvetica Neue"/>
            </a:endParaRPr>
          </a:p>
        </p:txBody>
      </p:sp>
      <p:pic>
        <p:nvPicPr>
          <p:cNvPr id="1026" name="Picture 2" descr="Картинки по запросу &quot;лого фонд содействия инновация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8" y="4705703"/>
            <a:ext cx="2417144" cy="13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лого ассоциация агрообразован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48" y="4544837"/>
            <a:ext cx="17621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лого ассоциация агрообразовани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65" y="4544837"/>
            <a:ext cx="1651993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6286" y="158513"/>
            <a:ext cx="5602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Цель и организаторы Конкурса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23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999" y="174678"/>
            <a:ext cx="759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Конкурс проводится по 4-м направлениям</a:t>
            </a:r>
            <a:endParaRPr lang="ru-RU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8" t="71779" r="7329" b="3515"/>
          <a:stretch/>
        </p:blipFill>
        <p:spPr bwMode="auto">
          <a:xfrm>
            <a:off x="5240588" y="5099903"/>
            <a:ext cx="2342775" cy="168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1" t="26044" r="29485" b="54037"/>
          <a:stretch/>
        </p:blipFill>
        <p:spPr bwMode="auto">
          <a:xfrm>
            <a:off x="1395233" y="2249325"/>
            <a:ext cx="2581173" cy="136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4" t="5884" r="33275" b="77080"/>
          <a:stretch/>
        </p:blipFill>
        <p:spPr bwMode="auto">
          <a:xfrm>
            <a:off x="1783769" y="708257"/>
            <a:ext cx="1853403" cy="15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1" t="25541" r="7328" b="51580"/>
          <a:stretch/>
        </p:blipFill>
        <p:spPr bwMode="auto">
          <a:xfrm>
            <a:off x="5240588" y="2095575"/>
            <a:ext cx="2503146" cy="16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1" t="72329" r="28734" b="3515"/>
          <a:stretch/>
        </p:blipFill>
        <p:spPr bwMode="auto">
          <a:xfrm>
            <a:off x="1310566" y="5099903"/>
            <a:ext cx="2729565" cy="1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0" t="53620" r="33510" b="30342"/>
          <a:stretch/>
        </p:blipFill>
        <p:spPr bwMode="auto">
          <a:xfrm>
            <a:off x="1839201" y="3847981"/>
            <a:ext cx="1667933" cy="125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 t="6078" r="11192" b="77318"/>
          <a:stretch/>
        </p:blipFill>
        <p:spPr bwMode="auto">
          <a:xfrm>
            <a:off x="5681133" y="655116"/>
            <a:ext cx="1490133" cy="153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5" t="53417" r="9639" b="31203"/>
          <a:stretch/>
        </p:blipFill>
        <p:spPr bwMode="auto">
          <a:xfrm>
            <a:off x="5703883" y="3763781"/>
            <a:ext cx="1594384" cy="13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27" y="911738"/>
            <a:ext cx="875090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1-й этап: </a:t>
            </a:r>
            <a:r>
              <a:rPr lang="ru-RU" sz="2000" b="1" i="0" dirty="0" smtClean="0">
                <a:solidFill>
                  <a:srgbClr val="444444"/>
                </a:solidFill>
                <a:effectLst/>
                <a:latin typeface="Helvetica Neue"/>
              </a:rPr>
              <a:t>20 февраля-31 марта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– Регистрация всех желающих (школьников 5-11 классы) принять участие в конкурсе;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2-й этап: </a:t>
            </a:r>
            <a:r>
              <a:rPr lang="ru-RU" sz="2000" b="1" i="0" dirty="0" smtClean="0">
                <a:solidFill>
                  <a:srgbClr val="444444"/>
                </a:solidFill>
                <a:effectLst/>
                <a:latin typeface="inherit"/>
              </a:rPr>
              <a:t>1-17 </a:t>
            </a:r>
            <a:r>
              <a:rPr lang="ru-RU" sz="2000" b="1" i="0" dirty="0" smtClean="0">
                <a:solidFill>
                  <a:srgbClr val="444444"/>
                </a:solidFill>
                <a:effectLst/>
                <a:latin typeface="inherit"/>
              </a:rPr>
              <a:t>апреля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 – Заочный региональный этап – </a:t>
            </a:r>
            <a:b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</a:b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онлайн тестирование, для всех зарегистрированных участников </a:t>
            </a:r>
            <a:b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</a:b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(не менее 1000 человек на площадку);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3-й этап: </a:t>
            </a:r>
            <a:r>
              <a:rPr lang="ru-RU" sz="2000" b="1" i="0" dirty="0" smtClean="0">
                <a:solidFill>
                  <a:srgbClr val="444444"/>
                </a:solidFill>
                <a:effectLst/>
                <a:latin typeface="inherit"/>
              </a:rPr>
              <a:t>19-20 мая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 – Очный региональный этап на базе ФГБОУ ВО Самарский ГАУ, для лауреатов заочного регионального этапа </a:t>
            </a:r>
            <a:b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</a:b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(200 человек на площадку – по 50 человек на каждое направление).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4-й этап: </a:t>
            </a:r>
            <a:r>
              <a:rPr lang="ru-RU" sz="2000" b="1" i="0" dirty="0" smtClean="0">
                <a:solidFill>
                  <a:srgbClr val="444444"/>
                </a:solidFill>
                <a:effectLst/>
                <a:latin typeface="inherit"/>
              </a:rPr>
              <a:t>Начало сентября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 – Финальный этап в Альметьевске по всем номинациям Конкурса для лауреатов очного регионального этапа </a:t>
            </a:r>
            <a:b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</a:b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(по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20 человек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с каждой площадки – по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5 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человек 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с направления)</a:t>
            </a:r>
            <a:endParaRPr lang="ru-RU" sz="20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5-й этап: </a:t>
            </a:r>
            <a:r>
              <a:rPr lang="ru-RU" sz="2000" b="1" i="0" dirty="0" smtClean="0">
                <a:solidFill>
                  <a:srgbClr val="444444"/>
                </a:solidFill>
                <a:effectLst/>
                <a:latin typeface="inherit"/>
              </a:rPr>
              <a:t>9-12 октября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 – Лауреаты финального этапа получат возможность принять участие в специализированной площадке в рамках Российской агропромышленной выставки "Золотая осень-2020".</a:t>
            </a:r>
            <a:endParaRPr lang="ru-RU" sz="2000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2470" y="196335"/>
            <a:ext cx="337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0" i="0" dirty="0" smtClean="0">
                <a:solidFill>
                  <a:srgbClr val="444444"/>
                </a:solidFill>
                <a:effectLst/>
                <a:latin typeface="Helvetica Neue"/>
              </a:rPr>
              <a:t>Этапы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30662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66" y="-1"/>
            <a:ext cx="8833679" cy="7299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1-й этап – Регистрация участников (с 20.02 до 31.03)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8540" y="622282"/>
            <a:ext cx="327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http://kids.agronti.ru/2020/form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9921" t="10317" r="30873" b="7849"/>
          <a:stretch/>
        </p:blipFill>
        <p:spPr>
          <a:xfrm>
            <a:off x="211666" y="1168399"/>
            <a:ext cx="4403877" cy="55081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9921" t="14409" r="41150" b="13210"/>
          <a:stretch/>
        </p:blipFill>
        <p:spPr>
          <a:xfrm>
            <a:off x="4817191" y="1092199"/>
            <a:ext cx="4022009" cy="56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1666" y="-1"/>
            <a:ext cx="8833679" cy="72994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2-й этап – Онлайн тестирование (с 1.04 до </a:t>
            </a:r>
            <a:r>
              <a:rPr lang="ru-RU" sz="3200" dirty="0" smtClean="0"/>
              <a:t>17.04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227" y="911738"/>
            <a:ext cx="875090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Зарегистрированные участники 1 апреля получат ссылки на онлайн тесты по выбранным направлениям Конкурса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. 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Каждый участник имеет возможность пройти тестирование по всем выбранным направлениям.</a:t>
            </a:r>
            <a:endParaRPr lang="ru-RU" sz="20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Тестирование по всем направлениям необходимо пройти до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17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апреля.</a:t>
            </a:r>
          </a:p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В тестировании должны принять участие не менее 1000 человек от каждого региона.</a:t>
            </a:r>
          </a:p>
          <a:p>
            <a:pPr fontAlgn="base">
              <a:spcBef>
                <a:spcPts val="1800"/>
              </a:spcBef>
            </a:pP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После тестирования будет построен рейтинг участников 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по каждому направлению из 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которых первые 50 мест по каждому направлению будут признаны Лауреатами.</a:t>
            </a:r>
            <a:endParaRPr lang="ru-RU" sz="2000" dirty="0" smtClean="0">
              <a:solidFill>
                <a:srgbClr val="444444"/>
              </a:solidFill>
              <a:latin typeface="Helvetica Neue"/>
            </a:endParaRPr>
          </a:p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Лауреатов пригласят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на следующий очный региональны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й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этап по тем направлениям, где он признан Лауреатом.</a:t>
            </a:r>
            <a:endParaRPr lang="ru-RU" sz="2000" b="0" i="0" dirty="0" smtClean="0">
              <a:solidFill>
                <a:srgbClr val="444444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629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1666" y="-1"/>
            <a:ext cx="8833679" cy="72994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3-й этап – Очный региональный этап (19-20 мая)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440" y="844005"/>
            <a:ext cx="875090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Место проведения: ФГБОУ ВО Самарский ГАУ</a:t>
            </a:r>
          </a:p>
          <a:p>
            <a:pPr fontAlgn="base">
              <a:spcBef>
                <a:spcPts val="1800"/>
              </a:spcBef>
            </a:pP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Питание и проживание участников за счет принимающей стороны.</a:t>
            </a:r>
            <a:endParaRPr lang="ru-RU" sz="20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fontAlgn="base">
              <a:spcBef>
                <a:spcPts val="18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Участниками очного этапа Конкурса являются 200 лауреатов заочного этапа-тестирования (по 50 человек на каждое направление).</a:t>
            </a:r>
          </a:p>
          <a:p>
            <a:pPr fontAlgn="base">
              <a:spcBef>
                <a:spcPts val="1800"/>
              </a:spcBef>
            </a:pP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После очного этапа будет построен рейтинг участников без учета возрастных категорий и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будут объявлены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20 Лауреатов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(по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5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лауреатов на каждое направление), которых пригласят на финальный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этап.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907747"/>
            <a:ext cx="4013591" cy="273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32" y="3907747"/>
            <a:ext cx="4085167" cy="272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2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1666" y="-1"/>
            <a:ext cx="8833679" cy="72994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4-й этап – Финальный этап (начало сентября)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1666" y="640805"/>
            <a:ext cx="88336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Место проведения: Центр детско-юношеского творчества </a:t>
            </a:r>
            <a:r>
              <a:rPr lang="ru-RU" sz="2000" b="0" i="0" dirty="0" err="1" smtClean="0">
                <a:solidFill>
                  <a:srgbClr val="444444"/>
                </a:solidFill>
                <a:effectLst/>
                <a:latin typeface="Helvetica Neue"/>
              </a:rPr>
              <a:t>г.Альметьевск</a:t>
            </a:r>
            <a:endParaRPr lang="ru-RU" sz="20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fontAlgn="base">
              <a:spcBef>
                <a:spcPts val="1200"/>
              </a:spcBef>
            </a:pP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Проезд, питание и проживание участников за счет принимающей стороны.</a:t>
            </a:r>
            <a:endParaRPr lang="ru-RU" sz="20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fontAlgn="base">
              <a:spcBef>
                <a:spcPts val="1200"/>
              </a:spcBef>
            </a:pP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Участниками финального этапа Конкурса являются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360 Л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ауреатов 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очного регионального 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этапа (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по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20 человек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с каждой из 18 площадок очного регионального этапа), которые распределятся по трем финальным площадкам – Белгород, Альметьевск, Новосибирск.</a:t>
            </a:r>
          </a:p>
          <a:p>
            <a:pPr fontAlgn="base">
              <a:spcBef>
                <a:spcPts val="1200"/>
              </a:spcBef>
            </a:pP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После финального этапа будет построен рейтинг участников без учета возрастных категорий и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будут объявлены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20 лауреатов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(по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5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лауреатов на каждое направление), которых пригласят для </a:t>
            </a:r>
            <a:r>
              <a:rPr lang="ru-RU" sz="2000" dirty="0">
                <a:solidFill>
                  <a:srgbClr val="444444"/>
                </a:solidFill>
                <a:latin typeface="Helvetica Neue"/>
              </a:rPr>
              <a:t>награждения </a:t>
            </a:r>
            <a:r>
              <a:rPr lang="ru-RU" sz="2000" dirty="0" smtClean="0">
                <a:solidFill>
                  <a:srgbClr val="444444"/>
                </a:solidFill>
                <a:latin typeface="Helvetica Neue"/>
              </a:rPr>
              <a:t>на </a:t>
            </a:r>
            <a:r>
              <a:rPr lang="ru-RU" sz="2000" b="0" i="0" dirty="0" smtClean="0">
                <a:solidFill>
                  <a:srgbClr val="444444"/>
                </a:solidFill>
                <a:effectLst/>
                <a:latin typeface="Helvetica Neue"/>
              </a:rPr>
              <a:t>всероссийскую агропромышленную выставку «Золотая Осень – 2020», которая проходит в Москве с 9 по 12 октября 2020 г. </a:t>
            </a:r>
          </a:p>
        </p:txBody>
      </p:sp>
      <p:pic>
        <p:nvPicPr>
          <p:cNvPr id="3076" name="Picture 4" descr="Картинки по запросу &quot;финал агронт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9" y="4964430"/>
            <a:ext cx="2350559" cy="16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финал агронт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17" y="4947389"/>
            <a:ext cx="2609586" cy="17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&quot;лауреаты  агронти на золотой осени 2019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2" b="13832"/>
          <a:stretch/>
        </p:blipFill>
        <p:spPr bwMode="auto">
          <a:xfrm>
            <a:off x="5693867" y="4947389"/>
            <a:ext cx="3218447" cy="17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365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inherit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1-й этап – Регистрация участников (с 20.02 до 31.03)</vt:lpstr>
      <vt:lpstr>2-й этап – Онлайн тестирование (с 1.04 до 17.04)</vt:lpstr>
      <vt:lpstr>3-й этап – Очный региональный этап (19-20 мая)</vt:lpstr>
      <vt:lpstr>4-й этап – Финальный этап (начало сентября)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Ишкин П.А.</dc:creator>
  <cp:lastModifiedBy>Ишкин П.А.</cp:lastModifiedBy>
  <cp:revision>15</cp:revision>
  <dcterms:created xsi:type="dcterms:W3CDTF">2020-02-17T06:44:23Z</dcterms:created>
  <dcterms:modified xsi:type="dcterms:W3CDTF">2020-02-25T05:15:11Z</dcterms:modified>
</cp:coreProperties>
</file>