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47" r:id="rId3"/>
    <p:sldId id="349" r:id="rId4"/>
    <p:sldId id="348" r:id="rId5"/>
    <p:sldId id="350" r:id="rId6"/>
    <p:sldId id="355" r:id="rId7"/>
    <p:sldId id="356" r:id="rId8"/>
    <p:sldId id="333" r:id="rId9"/>
    <p:sldId id="327" r:id="rId10"/>
    <p:sldId id="353" r:id="rId11"/>
    <p:sldId id="354" r:id="rId12"/>
    <p:sldId id="342" r:id="rId13"/>
    <p:sldId id="328" r:id="rId14"/>
    <p:sldId id="332" r:id="rId15"/>
    <p:sldId id="334" r:id="rId16"/>
    <p:sldId id="337" r:id="rId17"/>
    <p:sldId id="341" r:id="rId18"/>
    <p:sldId id="331" r:id="rId19"/>
  </p:sldIdLst>
  <p:sldSz cx="16256000" cy="9144000"/>
  <p:notesSz cx="9925050" cy="679767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6061"/>
    <a:srgbClr val="594F8C"/>
    <a:srgbClr val="464646"/>
    <a:srgbClr val="CCDDE7"/>
    <a:srgbClr val="EB2027"/>
    <a:srgbClr val="F1F1F2"/>
    <a:srgbClr val="933495"/>
    <a:srgbClr val="93CDDD"/>
    <a:srgbClr val="FFFFFF"/>
    <a:srgbClr val="E39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5108" autoAdjust="0"/>
  </p:normalViewPr>
  <p:slideViewPr>
    <p:cSldViewPr>
      <p:cViewPr varScale="1">
        <p:scale>
          <a:sx n="83" d="100"/>
          <a:sy n="83" d="100"/>
        </p:scale>
        <p:origin x="79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0533" cy="341064"/>
          </a:xfrm>
          <a:prstGeom prst="rect">
            <a:avLst/>
          </a:prstGeom>
        </p:spPr>
        <p:txBody>
          <a:bodyPr vert="horz" lIns="60163" tIns="30082" rIns="60163" bIns="30082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16" y="1"/>
            <a:ext cx="4301501" cy="341064"/>
          </a:xfrm>
          <a:prstGeom prst="rect">
            <a:avLst/>
          </a:prstGeom>
        </p:spPr>
        <p:txBody>
          <a:bodyPr vert="horz" lIns="60163" tIns="30082" rIns="60163" bIns="30082" rtlCol="0"/>
          <a:lstStyle>
            <a:lvl1pPr algn="r">
              <a:defRPr sz="800"/>
            </a:lvl1pPr>
          </a:lstStyle>
          <a:p>
            <a:fld id="{E55A3151-0113-4B86-AD69-82B646F2B94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0163" tIns="30082" rIns="60163" bIns="300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6" y="3271386"/>
            <a:ext cx="7940040" cy="2676585"/>
          </a:xfrm>
          <a:prstGeom prst="rect">
            <a:avLst/>
          </a:prstGeom>
        </p:spPr>
        <p:txBody>
          <a:bodyPr vert="horz" lIns="60163" tIns="30082" rIns="60163" bIns="300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56612"/>
            <a:ext cx="4300533" cy="341064"/>
          </a:xfrm>
          <a:prstGeom prst="rect">
            <a:avLst/>
          </a:prstGeom>
        </p:spPr>
        <p:txBody>
          <a:bodyPr vert="horz" lIns="60163" tIns="30082" rIns="60163" bIns="30082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16" y="6456612"/>
            <a:ext cx="4301501" cy="341064"/>
          </a:xfrm>
          <a:prstGeom prst="rect">
            <a:avLst/>
          </a:prstGeom>
        </p:spPr>
        <p:txBody>
          <a:bodyPr vert="horz" lIns="60163" tIns="30082" rIns="60163" bIns="30082" rtlCol="0" anchor="b"/>
          <a:lstStyle>
            <a:lvl1pPr algn="r">
              <a:defRPr sz="800"/>
            </a:lvl1pPr>
          </a:lstStyle>
          <a:p>
            <a:fld id="{C4F9EB0A-1DAC-4BAA-B793-0E059A2E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51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9EB0A-1DAC-4BAA-B793-0E059A2E192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05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90" y="577124"/>
            <a:ext cx="12657218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9" y="2256637"/>
            <a:ext cx="8739505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emf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9.emf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oleObject" Target="../embeddings/_____Microsoft_Excel_97-20032.xls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hyperlink" Target="https://sfr.gov.ru/branches/samara/info/~0/8505?info" TargetMode="External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image" Target="../media/image3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fr.gov.ru/branches/samara/" TargetMode="External"/><Relationship Id="rId11" Type="http://schemas.openxmlformats.org/officeDocument/2006/relationships/image" Target="../media/image8.png"/><Relationship Id="rId5" Type="http://schemas.openxmlformats.org/officeDocument/2006/relationships/hyperlink" Target="https://www.gosuslugi.ru/642141/1/form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20.png"/><Relationship Id="rId4" Type="http://schemas.openxmlformats.org/officeDocument/2006/relationships/hyperlink" Target="https://www.gosuslugi.ru/610803/1/form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6" Type="http://schemas.openxmlformats.org/officeDocument/2006/relationships/hyperlink" Target="https://akot.rosmintrud.ru/ot/organizat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hyperlink" Target="https://gisp.gov.ru/pp719v2/pub/res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hyperlink" Target="mailto:ospr@63.sfr.gov.ru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hyperlink" Target="https://sfr.gov.ru/branches/samara/info/~0/8505?info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hyperlink" Target="https://www.gosuslugi.ru/642141/1/form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F70FF60C-7341-964B-8440-4C1F2C70E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15"/>
            <a:ext cx="16256000" cy="9143999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11956199" y="7318679"/>
            <a:ext cx="570865" cy="275590"/>
          </a:xfrm>
          <a:custGeom>
            <a:avLst/>
            <a:gdLst/>
            <a:ahLst/>
            <a:cxnLst/>
            <a:rect l="l" t="t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604343" y="7322248"/>
            <a:ext cx="267970" cy="313690"/>
          </a:xfrm>
          <a:custGeom>
            <a:avLst/>
            <a:gdLst/>
            <a:ahLst/>
            <a:cxnLst/>
            <a:rect l="l" t="t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38041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32193" y="7321778"/>
            <a:ext cx="564515" cy="272415"/>
          </a:xfrm>
          <a:custGeom>
            <a:avLst/>
            <a:gdLst/>
            <a:ahLst/>
            <a:cxnLst/>
            <a:rect l="l" t="t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5728" y="7321778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84799" y="7470364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84796" y="7321778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15031" y="7321778"/>
            <a:ext cx="297815" cy="269240"/>
          </a:xfrm>
          <a:custGeom>
            <a:avLst/>
            <a:gdLst/>
            <a:ahLst/>
            <a:cxnLst/>
            <a:rect l="l" t="t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911759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948468" y="7709379"/>
            <a:ext cx="321310" cy="288925"/>
          </a:xfrm>
          <a:custGeom>
            <a:avLst/>
            <a:gdLst/>
            <a:ahLst/>
            <a:cxnLst/>
            <a:rect l="l" t="t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21721" y="7716272"/>
            <a:ext cx="286385" cy="275590"/>
          </a:xfrm>
          <a:custGeom>
            <a:avLst/>
            <a:gdLst/>
            <a:ahLst/>
            <a:cxnLst/>
            <a:rect l="l" t="t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684993" y="7867906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84989" y="7719326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66156" y="7719320"/>
            <a:ext cx="293370" cy="308610"/>
          </a:xfrm>
          <a:custGeom>
            <a:avLst/>
            <a:gdLst/>
            <a:ahLst/>
            <a:cxnLst/>
            <a:rect l="l" t="t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426161" y="7719311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93387" y="7716272"/>
            <a:ext cx="285750" cy="275590"/>
          </a:xfrm>
          <a:custGeom>
            <a:avLst/>
            <a:gdLst/>
            <a:ahLst/>
            <a:cxnLst/>
            <a:rect l="l" t="t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027213" y="7716278"/>
            <a:ext cx="515620" cy="275590"/>
          </a:xfrm>
          <a:custGeom>
            <a:avLst/>
            <a:gdLst/>
            <a:ahLst/>
            <a:cxnLst/>
            <a:rect l="l" t="t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610571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11759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935035" y="7245832"/>
            <a:ext cx="191135" cy="28575"/>
          </a:xfrm>
          <a:custGeom>
            <a:avLst/>
            <a:gdLst/>
            <a:ahLst/>
            <a:cxnLst/>
            <a:rect l="l" t="t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08000" y="381000"/>
            <a:ext cx="7696200" cy="61164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 algn="ctr">
              <a:lnSpc>
                <a:spcPts val="4400"/>
              </a:lnSpc>
              <a:spcBef>
                <a:spcPts val="580"/>
              </a:spcBef>
              <a:tabLst>
                <a:tab pos="1066165" algn="l"/>
                <a:tab pos="2926715" algn="l"/>
                <a:tab pos="3101975" algn="l"/>
                <a:tab pos="4457700" algn="l"/>
              </a:tabLst>
            </a:pPr>
            <a:r>
              <a:rPr lang="ru-RU" sz="3600" b="1" dirty="0">
                <a:solidFill>
                  <a:srgbClr val="616061"/>
                </a:solidFill>
                <a:latin typeface="Montserrat" charset="0"/>
                <a:cs typeface="Montserrat" charset="0"/>
              </a:rPr>
              <a:t>ОСФР по Самарской </a:t>
            </a:r>
            <a:r>
              <a:rPr lang="ru-RU" sz="3600" b="1" dirty="0" smtClean="0">
                <a:solidFill>
                  <a:srgbClr val="616061"/>
                </a:solidFill>
                <a:latin typeface="Montserrat" charset="0"/>
                <a:cs typeface="Montserrat" charset="0"/>
              </a:rPr>
              <a:t>области</a:t>
            </a:r>
            <a:endParaRPr lang="ru-RU" sz="3600" b="1" dirty="0">
              <a:solidFill>
                <a:srgbClr val="616061"/>
              </a:solidFill>
              <a:latin typeface="Montserrat" charset="0"/>
              <a:cs typeface="Montserrat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8B189839-F567-C141-85A7-3182C767F6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0" y="3833756"/>
            <a:ext cx="5873169" cy="4187001"/>
          </a:xfrm>
          <a:prstGeom prst="rect">
            <a:avLst/>
          </a:prstGeom>
        </p:spPr>
      </p:pic>
      <p:sp>
        <p:nvSpPr>
          <p:cNvPr id="26" name="object 24"/>
          <p:cNvSpPr txBox="1"/>
          <p:nvPr/>
        </p:nvSpPr>
        <p:spPr>
          <a:xfrm>
            <a:off x="1422400" y="7709379"/>
            <a:ext cx="1968832" cy="353527"/>
          </a:xfrm>
          <a:prstGeom prst="rect">
            <a:avLst/>
          </a:prstGeom>
        </p:spPr>
        <p:txBody>
          <a:bodyPr vert="horz" wrap="square" lIns="0" tIns="12859" rIns="0" bIns="0" rtlCol="0">
            <a:spAutoFit/>
          </a:bodyPr>
          <a:lstStyle/>
          <a:p>
            <a:pPr marL="9525">
              <a:spcBef>
                <a:spcPts val="101"/>
              </a:spcBef>
            </a:pPr>
            <a:r>
              <a:rPr lang="ru-RU" sz="1575" spc="-49" dirty="0" smtClean="0">
                <a:solidFill>
                  <a:srgbClr val="616061"/>
                </a:solidFill>
                <a:latin typeface="Montserrat"/>
                <a:cs typeface="Montserrat"/>
              </a:rPr>
              <a:t> </a:t>
            </a:r>
            <a:r>
              <a:rPr lang="ru-RU" sz="2213" b="1" spc="15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202</a:t>
            </a:r>
            <a:r>
              <a:rPr lang="en-US" sz="2213" b="1" spc="15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6</a:t>
            </a:r>
            <a:endParaRPr lang="ru-RU" sz="2213" dirty="0">
              <a:latin typeface="Montserrat-SemiBold"/>
              <a:cs typeface="Montserrat-SemiBold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8168" y="1373642"/>
            <a:ext cx="8106032" cy="3986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39" marR="3096" lvl="0" algn="ctr" defTabSz="457200">
              <a:lnSpc>
                <a:spcPct val="80000"/>
              </a:lnSpc>
              <a:spcBef>
                <a:spcPts val="353"/>
              </a:spcBef>
              <a:tabLst>
                <a:tab pos="649695" algn="l"/>
                <a:tab pos="1783467" algn="l"/>
                <a:tab pos="1890266" algn="l"/>
                <a:tab pos="2716411" algn="l"/>
              </a:tabLst>
            </a:pPr>
            <a:r>
              <a:rPr lang="ru-RU" sz="4400" dirty="0" smtClean="0">
                <a:solidFill>
                  <a:srgbClr val="616061"/>
                </a:solidFill>
                <a:cs typeface="Montserrat-Medium"/>
              </a:rPr>
              <a:t>О финансовом обеспечении </a:t>
            </a:r>
          </a:p>
          <a:p>
            <a:pPr marL="7739" marR="3096" lvl="0" algn="ctr" defTabSz="457200">
              <a:lnSpc>
                <a:spcPct val="80000"/>
              </a:lnSpc>
              <a:spcBef>
                <a:spcPts val="353"/>
              </a:spcBef>
              <a:tabLst>
                <a:tab pos="649695" algn="l"/>
                <a:tab pos="1783467" algn="l"/>
                <a:tab pos="1890266" algn="l"/>
                <a:tab pos="2716411" algn="l"/>
              </a:tabLst>
            </a:pPr>
            <a:r>
              <a:rPr lang="ru-RU" sz="4400" dirty="0" smtClean="0">
                <a:solidFill>
                  <a:srgbClr val="616061"/>
                </a:solidFill>
                <a:cs typeface="Montserrat-Medium"/>
              </a:rPr>
              <a:t>предупредительных </a:t>
            </a:r>
            <a:r>
              <a:rPr lang="ru-RU" sz="4400" dirty="0">
                <a:solidFill>
                  <a:srgbClr val="616061"/>
                </a:solidFill>
                <a:cs typeface="Montserrat-Medium"/>
              </a:rPr>
              <a:t>мер </a:t>
            </a:r>
            <a:br>
              <a:rPr lang="ru-RU" sz="4400" dirty="0">
                <a:solidFill>
                  <a:srgbClr val="616061"/>
                </a:solidFill>
                <a:cs typeface="Montserrat-Medium"/>
              </a:rPr>
            </a:br>
            <a:r>
              <a:rPr lang="ru-RU" sz="4400" dirty="0">
                <a:solidFill>
                  <a:srgbClr val="616061"/>
                </a:solidFill>
                <a:cs typeface="Montserrat-Medium"/>
              </a:rPr>
              <a:t>по сокращению </a:t>
            </a:r>
            <a:br>
              <a:rPr lang="ru-RU" sz="4400" dirty="0">
                <a:solidFill>
                  <a:srgbClr val="616061"/>
                </a:solidFill>
                <a:cs typeface="Montserrat-Medium"/>
              </a:rPr>
            </a:br>
            <a:r>
              <a:rPr lang="ru-RU" sz="4400" dirty="0">
                <a:solidFill>
                  <a:srgbClr val="616061"/>
                </a:solidFill>
                <a:cs typeface="Montserrat-Medium"/>
              </a:rPr>
              <a:t>производственного травматизма</a:t>
            </a:r>
            <a:br>
              <a:rPr lang="ru-RU" sz="4400" dirty="0">
                <a:solidFill>
                  <a:srgbClr val="616061"/>
                </a:solidFill>
                <a:cs typeface="Montserrat-Medium"/>
              </a:rPr>
            </a:br>
            <a:r>
              <a:rPr lang="ru-RU" sz="4400" dirty="0">
                <a:solidFill>
                  <a:srgbClr val="616061"/>
                </a:solidFill>
                <a:cs typeface="Montserrat-Medium"/>
              </a:rPr>
              <a:t>и профессиональных заболеваний </a:t>
            </a:r>
            <a:endParaRPr lang="ru-RU" sz="4400" dirty="0" smtClean="0">
              <a:solidFill>
                <a:srgbClr val="616061"/>
              </a:solidFill>
              <a:cs typeface="Montserrat-Medium"/>
            </a:endParaRPr>
          </a:p>
          <a:p>
            <a:pPr marL="7739" marR="3096" lvl="0" algn="ctr" defTabSz="457200">
              <a:lnSpc>
                <a:spcPct val="80000"/>
              </a:lnSpc>
              <a:spcBef>
                <a:spcPts val="353"/>
              </a:spcBef>
              <a:tabLst>
                <a:tab pos="649695" algn="l"/>
                <a:tab pos="1783467" algn="l"/>
                <a:tab pos="1890266" algn="l"/>
                <a:tab pos="2716411" algn="l"/>
              </a:tabLst>
            </a:pPr>
            <a:r>
              <a:rPr lang="ru-RU" sz="4400" dirty="0" smtClean="0">
                <a:solidFill>
                  <a:srgbClr val="616061"/>
                </a:solidFill>
                <a:cs typeface="Montserrat-Medium"/>
              </a:rPr>
              <a:t>работников</a:t>
            </a:r>
            <a:endParaRPr lang="ru-RU" sz="4400" dirty="0">
              <a:solidFill>
                <a:srgbClr val="616061"/>
              </a:solidFill>
              <a:cs typeface="Montserrat-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19401" y="8686800"/>
            <a:ext cx="5345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10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655771" y="163119"/>
            <a:ext cx="14398183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Сведения о количестве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страхователей получивших разрешение 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/>
            </a:r>
            <a:b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на ФОПМ  за 2018-202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6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годы</a:t>
            </a:r>
          </a:p>
        </p:txBody>
      </p:sp>
      <p:graphicFrame>
        <p:nvGraphicFramePr>
          <p:cNvPr id="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804173"/>
              </p:ext>
            </p:extLst>
          </p:nvPr>
        </p:nvGraphicFramePr>
        <p:xfrm>
          <a:off x="2295525" y="2271713"/>
          <a:ext cx="11720513" cy="563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2" name="Лист" r:id="rId17" imgW="9305778" imgH="3581248" progId="Excel.Sheet.8">
                  <p:embed/>
                </p:oleObj>
              </mc:Choice>
              <mc:Fallback>
                <p:oleObj name="Лист" r:id="rId17" imgW="9305778" imgH="3581248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271713"/>
                        <a:ext cx="11720513" cy="563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996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491935" y="8675688"/>
            <a:ext cx="562020" cy="282616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11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79600" y="279593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Сведения о произведенных расходах 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/>
            </a:r>
            <a:b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ОСФР по Самарской области в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рамках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ФОПМ 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graphicFrame>
        <p:nvGraphicFramePr>
          <p:cNvPr id="2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2073403"/>
              </p:ext>
            </p:extLst>
          </p:nvPr>
        </p:nvGraphicFramePr>
        <p:xfrm>
          <a:off x="1727221" y="2082120"/>
          <a:ext cx="12725400" cy="652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Лист" r:id="rId17" imgW="9286787" imgH="4962449" progId="Excel.Sheet.8">
                  <p:embed/>
                </p:oleObj>
              </mc:Choice>
              <mc:Fallback>
                <p:oleObj name="Лист" r:id="rId17" imgW="9286787" imgH="4962449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21" y="2082120"/>
                        <a:ext cx="12725400" cy="6523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58427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95601" y="8686800"/>
            <a:ext cx="4583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12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45709" y="1983740"/>
            <a:ext cx="1484726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indent="361950" algn="just">
              <a:buClr>
                <a:schemeClr val="hlink"/>
              </a:buClr>
              <a:buSzPct val="110000"/>
              <a:defRPr/>
            </a:pPr>
            <a:r>
              <a:rPr lang="ru-RU" alt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Заявление о финансовом обеспечении или заявление о возмещении произведенных расходов с прилагаемыми к ним </a:t>
            </a:r>
            <a:r>
              <a:rPr lang="ru-RU" altLang="ru-RU" sz="2400" b="1" dirty="0">
                <a:solidFill>
                  <a:srgbClr val="594F8C"/>
                </a:solidFill>
                <a:cs typeface="Arial" panose="020B0604020202020204" pitchFamily="34" charset="0"/>
              </a:rPr>
              <a:t>документами (копиями документов) представляется страхователем либо лицом, представляющим его интересы </a:t>
            </a:r>
            <a:r>
              <a:rPr lang="ru-RU" alt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(доверенность </a:t>
            </a:r>
            <a:r>
              <a:rPr lang="ru-RU" altLang="ru-RU" sz="2400" b="1" dirty="0">
                <a:solidFill>
                  <a:srgbClr val="594F8C"/>
                </a:solidFill>
                <a:cs typeface="Arial" panose="020B0604020202020204" pitchFamily="34" charset="0"/>
              </a:rPr>
              <a:t>на право предоставления интересов ЮЛ в ОСФР по Самарской области), на бумажном носителе либо в форме электронного документа следующими </a:t>
            </a:r>
            <a:r>
              <a:rPr lang="ru-RU" alt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способами:</a:t>
            </a:r>
          </a:p>
          <a:p>
            <a:pPr marL="0" lvl="2" algn="just">
              <a:buClr>
                <a:schemeClr val="hlink"/>
              </a:buClr>
              <a:buSzPct val="110000"/>
              <a:defRPr/>
            </a:pPr>
            <a:endParaRPr lang="ru-RU" altLang="ru-RU" sz="2000" b="1" dirty="0" smtClean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marL="342900" lvl="2" indent="-342900">
              <a:buClr>
                <a:srgbClr val="594F8C"/>
              </a:buClr>
              <a:buSzPct val="110000"/>
              <a:buFont typeface="+mj-lt"/>
              <a:buAutoNum type="arabicPeriod"/>
              <a:defRPr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через </a:t>
            </a:r>
            <a:r>
              <a:rPr lang="ru-RU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Единый портал государственных услуг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(ЕПГУ)*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							</a:t>
            </a:r>
            <a:b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</a:b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Страница заявления о финансовом обеспечении расположена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по адресу:</a:t>
            </a:r>
            <a:r>
              <a:rPr lang="ru-RU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r>
              <a:rPr lang="en-US" altLang="ru-RU" sz="2000" b="1" dirty="0" smtClean="0">
                <a:solidFill>
                  <a:srgbClr val="58595B"/>
                </a:solidFill>
                <a:cs typeface="Arial" panose="020B0604020202020204" pitchFamily="34" charset="0"/>
                <a:hlinkClick r:id="rId4"/>
              </a:rPr>
              <a:t>https://www.gosuslugi.ru/610803/1/form</a:t>
            </a: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,</a:t>
            </a:r>
            <a:b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</a:b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Страница заявления о возмещении произведенных расходов расположена по адресу</a:t>
            </a: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sz="2000" b="1" dirty="0">
                <a:hlinkClick r:id="rId5"/>
              </a:rPr>
              <a:t>https://</a:t>
            </a:r>
            <a:r>
              <a:rPr lang="ru-RU" sz="2000" b="1" dirty="0" smtClean="0">
                <a:hlinkClick r:id="rId5"/>
              </a:rPr>
              <a:t>www.gosuslugi.ru/642141/1/form</a:t>
            </a:r>
            <a:r>
              <a:rPr lang="ru-RU" sz="2000" b="1" dirty="0" smtClean="0"/>
              <a:t>;</a:t>
            </a:r>
            <a:endParaRPr lang="ru-RU" altLang="ru-RU" sz="2000" b="1" dirty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marL="342900" lvl="2" indent="-342900" algn="just">
              <a:buClr>
                <a:srgbClr val="594F8C"/>
              </a:buClr>
              <a:buSzPct val="110000"/>
              <a:buFont typeface="+mj-lt"/>
              <a:buAutoNum type="arabicPeriod"/>
              <a:defRPr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почтовым </a:t>
            </a:r>
            <a:r>
              <a:rPr lang="ru-RU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отправлением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-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443041, г. Самара, ул. Садовая, д. 175, ОСФР по Самарской области;</a:t>
            </a:r>
          </a:p>
          <a:p>
            <a:pPr marL="342900" lvl="2" indent="-342900" algn="just">
              <a:buClr>
                <a:srgbClr val="594F8C"/>
              </a:buClr>
              <a:buSzPct val="110000"/>
              <a:buFont typeface="+mj-lt"/>
              <a:buAutoNum type="arabicPeriod"/>
              <a:defRPr/>
            </a:pPr>
            <a:r>
              <a:rPr lang="ru-RU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на личном приеме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-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прием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заявлений и документов на финансовое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обеспечение (возмещение)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предупредительных мер по сокращению производственного травматизма и профессиональных заболеваний осуществляется клиентскими службами отделения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(</a:t>
            </a:r>
            <a:r>
              <a:rPr lang="en-US" altLang="ru-RU" sz="2000" b="1" dirty="0" smtClean="0">
                <a:solidFill>
                  <a:srgbClr val="58595B"/>
                </a:solidFill>
                <a:cs typeface="Arial" panose="020B0604020202020204" pitchFamily="34" charset="0"/>
                <a:hlinkClick r:id="rId6"/>
              </a:rPr>
              <a:t>https://sfr.gov.ru/branches/samara/</a:t>
            </a:r>
            <a:r>
              <a:rPr lang="en-US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 -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адреса и контакты указаны на главной странице сайта Отделения).</a:t>
            </a:r>
            <a:endParaRPr lang="ru-RU" altLang="ru-RU" sz="2000" dirty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marL="342900" lvl="2" indent="-342900" algn="just">
              <a:buClr>
                <a:srgbClr val="594F8C"/>
              </a:buClr>
              <a:buSzPct val="110000"/>
              <a:buFont typeface="+mj-lt"/>
              <a:buAutoNum type="arabicPeriod"/>
              <a:defRPr/>
            </a:pPr>
            <a:endParaRPr lang="ru-RU" altLang="ru-RU" sz="2000" b="1" dirty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marL="0" lvl="2" algn="just">
              <a:buClr>
                <a:srgbClr val="594F8C"/>
              </a:buClr>
              <a:buSzPct val="110000"/>
              <a:defRPr/>
            </a:pPr>
            <a:r>
              <a:rPr lang="ru-RU" altLang="ru-RU" sz="1600" b="1" dirty="0">
                <a:solidFill>
                  <a:srgbClr val="58595B"/>
                </a:solidFill>
                <a:cs typeface="Arial" panose="020B0604020202020204" pitchFamily="34" charset="0"/>
              </a:rPr>
              <a:t>* - </a:t>
            </a:r>
            <a:r>
              <a:rPr lang="ru-RU" altLang="ru-RU" sz="16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инструкции </a:t>
            </a:r>
            <a:r>
              <a:rPr lang="ru-RU" altLang="ru-RU" sz="1600" b="1" dirty="0">
                <a:solidFill>
                  <a:srgbClr val="58595B"/>
                </a:solidFill>
                <a:cs typeface="Arial" panose="020B0604020202020204" pitchFamily="34" charset="0"/>
              </a:rPr>
              <a:t>по подаче </a:t>
            </a:r>
            <a:r>
              <a:rPr lang="ru-RU" altLang="ru-RU" sz="16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заявлений, о финансовом обеспечении и о возмещении расходов, через ЕПГУ расположены </a:t>
            </a:r>
            <a:r>
              <a:rPr lang="ru-RU" altLang="ru-RU" sz="1600" b="1" dirty="0">
                <a:solidFill>
                  <a:srgbClr val="58595B"/>
                </a:solidFill>
                <a:cs typeface="Arial" panose="020B0604020202020204" pitchFamily="34" charset="0"/>
              </a:rPr>
              <a:t>на </a:t>
            </a:r>
            <a:r>
              <a:rPr lang="ru-RU" altLang="ru-RU" sz="16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странице ОСФР по Самарской области:  </a:t>
            </a:r>
            <a:r>
              <a:rPr lang="en-US" altLang="ru-RU" sz="1600" b="1" dirty="0" smtClean="0">
                <a:solidFill>
                  <a:srgbClr val="58595B"/>
                </a:solidFill>
                <a:cs typeface="Arial" panose="020B0604020202020204" pitchFamily="34" charset="0"/>
                <a:hlinkClick r:id="rId7"/>
              </a:rPr>
              <a:t>https://sfr.gov.ru/branches/samara/info/~0/8505?info</a:t>
            </a:r>
            <a:r>
              <a:rPr lang="ru-RU" altLang="ru-RU" sz="16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endParaRPr lang="ru-RU" altLang="ru-RU" sz="1400" b="1" dirty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indent="360363"/>
            <a:endParaRPr lang="ru-RU" sz="1900" b="1" i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79600" y="279593"/>
            <a:ext cx="1361233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Способы подачи заявления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383169" y="6477000"/>
            <a:ext cx="2209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9938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6" y="-1194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1" y="8686800"/>
            <a:ext cx="3821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13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3" name="Прямоугольник 42"/>
          <p:cNvSpPr/>
          <p:nvPr/>
        </p:nvSpPr>
        <p:spPr>
          <a:xfrm>
            <a:off x="988699" y="2503457"/>
            <a:ext cx="1489253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0"/>
                <a:solidFill>
                  <a:srgbClr val="61606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Причины для отказа в предоставлении государственной </a:t>
            </a:r>
            <a:r>
              <a:rPr lang="ru-RU" sz="2400" b="1" dirty="0" smtClean="0">
                <a:ln w="0"/>
                <a:solidFill>
                  <a:srgbClr val="61606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услуги</a:t>
            </a:r>
          </a:p>
          <a:p>
            <a:pPr algn="ctr"/>
            <a:endParaRPr lang="ru-RU" sz="2400" b="1" dirty="0">
              <a:ln w="0"/>
              <a:solidFill>
                <a:srgbClr val="61606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altLang="ru-RU" sz="2400" dirty="0" smtClean="0">
                <a:solidFill>
                  <a:srgbClr val="616061"/>
                </a:solidFill>
                <a:cs typeface="Arial" panose="020B0604020202020204" pitchFamily="34" charset="0"/>
              </a:rPr>
              <a:t> </a:t>
            </a:r>
            <a:r>
              <a:rPr lang="ru-RU" altLang="ru-RU" sz="2400" dirty="0">
                <a:solidFill>
                  <a:srgbClr val="616061"/>
                </a:solidFill>
                <a:cs typeface="Arial" panose="020B0604020202020204" pitchFamily="34" charset="0"/>
              </a:rPr>
              <a:t>если на день подачи заявления у страхователя имеются непогашенные недоимка, задолженность по пеням и штрафам</a:t>
            </a:r>
            <a:r>
              <a:rPr lang="ru-RU" altLang="ru-RU" sz="2400" dirty="0" smtClean="0">
                <a:solidFill>
                  <a:srgbClr val="616061"/>
                </a:solidFill>
                <a:cs typeface="Arial" panose="020B0604020202020204" pitchFamily="34" charset="0"/>
              </a:rPr>
              <a:t>;</a:t>
            </a:r>
            <a:endParaRPr lang="en-US" altLang="ru-RU" sz="2400" dirty="0" smtClean="0">
              <a:solidFill>
                <a:srgbClr val="616061"/>
              </a:solidFill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altLang="ru-RU" sz="2400" dirty="0">
                <a:solidFill>
                  <a:srgbClr val="616061"/>
                </a:solidFill>
                <a:cs typeface="Arial" panose="020B0604020202020204" pitchFamily="34" charset="0"/>
              </a:rPr>
              <a:t>если предусмотренные бюджетом СФР средства на финансовое обеспечение предупредительных мер на текущий финансовый год полностью распределены</a:t>
            </a:r>
            <a:r>
              <a:rPr lang="ru-RU" altLang="ru-RU" sz="2400" dirty="0" smtClean="0">
                <a:solidFill>
                  <a:srgbClr val="616061"/>
                </a:solidFill>
                <a:cs typeface="Arial" panose="020B0604020202020204" pitchFamily="34" charset="0"/>
              </a:rPr>
              <a:t>;</a:t>
            </a:r>
            <a:endParaRPr lang="en-US" altLang="ru-RU" sz="2400" dirty="0" smtClean="0">
              <a:solidFill>
                <a:srgbClr val="616061"/>
              </a:solidFill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altLang="ru-RU" sz="2400" dirty="0">
                <a:solidFill>
                  <a:srgbClr val="594F8C"/>
                </a:solidFill>
                <a:cs typeface="Arial" panose="020B0604020202020204" pitchFamily="34" charset="0"/>
              </a:rPr>
              <a:t>документы, предусмотренные пунктом 4 Правил, которые страхователь должен представить самостоятельно, представлены страхователем не в полном объеме</a:t>
            </a:r>
            <a:r>
              <a:rPr lang="ru-RU" altLang="ru-RU" sz="2400" dirty="0" smtClean="0">
                <a:solidFill>
                  <a:srgbClr val="594F8C"/>
                </a:solidFill>
                <a:cs typeface="Arial" panose="020B0604020202020204" pitchFamily="34" charset="0"/>
              </a:rPr>
              <a:t>;</a:t>
            </a:r>
            <a:endParaRPr lang="en-US" altLang="ru-RU" sz="2400" dirty="0" smtClean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altLang="ru-RU" sz="2400" dirty="0">
                <a:solidFill>
                  <a:srgbClr val="594F8C"/>
                </a:solidFill>
                <a:cs typeface="Arial" panose="020B0604020202020204" pitchFamily="34" charset="0"/>
              </a:rPr>
              <a:t>представленные страхователем документы содержат недостоверную информацию.</a:t>
            </a:r>
            <a:endParaRPr lang="ru-RU" altLang="ru-RU" sz="2400" dirty="0" smtClean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altLang="ru-RU" sz="2400" dirty="0"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616061"/>
                </a:solidFill>
              </a:rPr>
              <a:t>Причины для отказа в возмещении расходов предупредительных мер в следующих случаях:</a:t>
            </a:r>
            <a:r>
              <a:rPr lang="ru-RU" sz="2400" dirty="0">
                <a:solidFill>
                  <a:srgbClr val="616061"/>
                </a:solidFill>
              </a:rPr>
              <a:t/>
            </a:r>
            <a:br>
              <a:rPr lang="ru-RU" sz="2400" dirty="0">
                <a:solidFill>
                  <a:srgbClr val="616061"/>
                </a:solidFill>
              </a:rPr>
            </a:br>
            <a:endParaRPr lang="ru-RU" sz="2400" dirty="0">
              <a:solidFill>
                <a:srgbClr val="61606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rgbClr val="616061"/>
                </a:solidFill>
              </a:rPr>
              <a:t>представленные </a:t>
            </a:r>
            <a:r>
              <a:rPr lang="ru-RU" sz="2400" dirty="0">
                <a:solidFill>
                  <a:srgbClr val="616061"/>
                </a:solidFill>
              </a:rPr>
              <a:t>страхователем документы, предусмотренные Правилами, содержат недостоверную </a:t>
            </a:r>
            <a:r>
              <a:rPr lang="ru-RU" sz="2400" dirty="0" smtClean="0">
                <a:solidFill>
                  <a:srgbClr val="616061"/>
                </a:solidFill>
              </a:rPr>
              <a:t>информацию;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616061"/>
                </a:solidFill>
              </a:rPr>
              <a:t>документы, которые страхователь должен представить самостоятельно в соответствии с пунктами 9 - 11 Правил, представлены страхователем не в полном объеме</a:t>
            </a:r>
            <a:r>
              <a:rPr lang="ru-RU" sz="2400" dirty="0" smtClean="0">
                <a:solidFill>
                  <a:srgbClr val="616061"/>
                </a:solidFill>
              </a:rPr>
              <a:t>.</a:t>
            </a:r>
            <a:endParaRPr lang="ru-RU" altLang="ru-RU" sz="2400" dirty="0" smtClean="0">
              <a:solidFill>
                <a:srgbClr val="616061"/>
              </a:solidFill>
              <a:cs typeface="Arial" panose="020B0604020202020204" pitchFamily="34" charset="0"/>
            </a:endParaRPr>
          </a:p>
        </p:txBody>
      </p:sp>
      <p:sp>
        <p:nvSpPr>
          <p:cNvPr id="45" name="object 31"/>
          <p:cNvSpPr txBox="1">
            <a:spLocks/>
          </p:cNvSpPr>
          <p:nvPr/>
        </p:nvSpPr>
        <p:spPr>
          <a:xfrm>
            <a:off x="1409598" y="104540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Причины для отказа в финансовом обеспечении и в возмещении произведенных расходов</a:t>
            </a:r>
            <a:endParaRPr lang="ru-RU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6348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0" y="8763000"/>
            <a:ext cx="382155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14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79600" y="127074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Сложности, возникающие при реализации финансового обеспечения предупредительных мер</a:t>
            </a:r>
          </a:p>
        </p:txBody>
      </p:sp>
      <p:pic>
        <p:nvPicPr>
          <p:cNvPr id="6" name="object 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452068" y="3584855"/>
            <a:ext cx="252674" cy="190939"/>
          </a:xfrm>
          <a:prstGeom prst="rect">
            <a:avLst/>
          </a:prstGeom>
        </p:spPr>
      </p:pic>
      <p:sp>
        <p:nvSpPr>
          <p:cNvPr id="45" name="Прямоугольник 44"/>
          <p:cNvSpPr/>
          <p:nvPr/>
        </p:nvSpPr>
        <p:spPr>
          <a:xfrm>
            <a:off x="581434" y="3472527"/>
            <a:ext cx="153189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2.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В калькуляциях стоимости путевки невозможно определить категорию номера, в том числе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указаны нестандартные наименования («полулюкс», «улучшенный» и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т.п.).</a:t>
            </a:r>
            <a:endParaRPr lang="ru-RU" altLang="ru-RU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</a:t>
            </a:r>
            <a:r>
              <a:rPr lang="en-US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Правилами исключается размещение в номерах «высшей категории». Согласно Постановлению Правительства РФ от 27.12.2024 № 1951 «Об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утверждении Положения о классификации средств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размещения» к номерам «высшей категории» относятся номера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«сюит», «апартамент», «люкс», «</a:t>
            </a:r>
            <a:r>
              <a:rPr lang="ru-RU" altLang="ru-RU" sz="2000" dirty="0" err="1" smtClean="0">
                <a:solidFill>
                  <a:srgbClr val="58595B"/>
                </a:solidFill>
                <a:cs typeface="Arial" panose="020B0604020202020204" pitchFamily="34" charset="0"/>
              </a:rPr>
              <a:t>джуниор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 сюит», «студия». Возмещению подлежат расходы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при размещении в номерах: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«первой категории»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(стандарт),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«второй категории», «третьей категории», «четвертой категории», «пятой категории». Рекомендуем в калькуляции использовать наименования согласно вышеуказанного Положения, либо запрашивать в санаториях дополнительные пояснения.</a:t>
            </a:r>
            <a:endParaRPr lang="ru-RU" sz="2000" b="1" i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80995" y="6029213"/>
            <a:ext cx="153189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3.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Возникают вопросы по указанию пунктов ЕТН при заполнении перечня приобретённых СИЗ. </a:t>
            </a:r>
          </a:p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</a:t>
            </a:r>
            <a:r>
              <a:rPr lang="en-US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В случае обеспечения СИЗ в соответствии с Нормами выдачи на основании локального нормативного акта – ссылаться на пункты таких Норм с приложением выписок из них. В случае обеспечения СИЗ по ЕТН (первое приложение), указывается соответствующий пункт (</a:t>
            </a:r>
            <a:r>
              <a:rPr lang="ru-RU" altLang="ru-RU" sz="2000" i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Рекомендуем направлять </a:t>
            </a:r>
            <a:r>
              <a:rPr lang="ru-RU" altLang="ru-RU" sz="2000" i="1" dirty="0">
                <a:solidFill>
                  <a:srgbClr val="58595B"/>
                </a:solidFill>
                <a:cs typeface="Arial" panose="020B0604020202020204" pitchFamily="34" charset="0"/>
              </a:rPr>
              <a:t>предварительно заполненный перечень СИЗ для проверки специалистами </a:t>
            </a:r>
            <a:r>
              <a:rPr lang="ru-RU" altLang="ru-RU" sz="2000" i="1" dirty="0" smtClean="0">
                <a:solidFill>
                  <a:srgbClr val="58595B"/>
                </a:solidFill>
                <a:cs typeface="Arial" panose="020B0604020202020204" pitchFamily="34" charset="0"/>
              </a:rPr>
              <a:t>Отделения).</a:t>
            </a:r>
            <a:endParaRPr lang="ru-RU" altLang="ru-RU" sz="2000" i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65506" y="1861158"/>
            <a:ext cx="153642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1.</a:t>
            </a:r>
            <a:r>
              <a:rPr lang="ru-RU" altLang="ru-RU" sz="2000" dirty="0" smtClean="0"/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Использование средств на финансовое обеспечение предупредительных мер не в полном объеме (из расчета 30</a:t>
            </a:r>
            <a:r>
              <a:rPr lang="ru-RU" altLang="ru-RU" sz="2000" dirty="0" smtClean="0">
                <a:solidFill>
                  <a:schemeClr val="tx2"/>
                </a:solidFill>
              </a:rPr>
              <a:t>%).</a:t>
            </a:r>
            <a:endParaRPr lang="ru-RU" altLang="ru-RU" sz="2000" b="1" dirty="0" smtClean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</a:t>
            </a:r>
            <a:r>
              <a:rPr lang="ru-RU" altLang="ru-RU" sz="2000" b="1" dirty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Направлять на финансовое обеспечение предупредительных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мер средства до </a:t>
            </a:r>
            <a:r>
              <a:rPr 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30 процентов сумм страховых взносов, начисленных за предшествующий календарный год (при условии направления страхователем дополнительного объема средств на санаторно-курортное лечение работников не ранее чем за пять лет до достижения ими возраста, дающего право на назначение страховой пенсии по старости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).</a:t>
            </a:r>
            <a:endParaRPr lang="ru-RU" sz="2000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8233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0" y="8763000"/>
            <a:ext cx="382155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15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79600" y="127074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Сложности, возникающие при реализации финансового обеспечения предупредительных мер</a:t>
            </a:r>
          </a:p>
        </p:txBody>
      </p:sp>
      <p:pic>
        <p:nvPicPr>
          <p:cNvPr id="6" name="object 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452068" y="3584855"/>
            <a:ext cx="252674" cy="190939"/>
          </a:xfrm>
          <a:prstGeom prst="rect">
            <a:avLst/>
          </a:prstGeom>
        </p:spPr>
      </p:pic>
      <p:sp>
        <p:nvSpPr>
          <p:cNvPr id="73" name="Прямоугольник 72"/>
          <p:cNvSpPr/>
          <p:nvPr/>
        </p:nvSpPr>
        <p:spPr>
          <a:xfrm>
            <a:off x="560983" y="1654157"/>
            <a:ext cx="153189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4.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Страхователями предоставляются сертификаты и декларации соответствия СИЗ не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соответствующих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техническому регламенту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Таможенного союза "О безопасности средств индивидуальной защиты" (ТР ТС 019/2011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) и/или не действующие на дату приобретения.</a:t>
            </a:r>
            <a:endParaRPr lang="ru-RU" altLang="ru-RU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</a:t>
            </a:r>
            <a:r>
              <a:rPr lang="en-US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При произведении закупки СИЗ (планируемых к возмещению) приобретать только СИЗ с действующими  сертификатами и декларациями соответствия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ТР ТС 019/2011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.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Н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аправлять предварительно заполненный перечень СИЗ для проверки специалистами Отделения. Исключение возможно только для смывающих средств (мыло и жидкое мыло) – ТР ТС 009/2011.</a:t>
            </a:r>
            <a:endParaRPr lang="ru-RU" sz="2000" b="1" i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59667" y="6138654"/>
            <a:ext cx="153215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6.</a:t>
            </a:r>
            <a:r>
              <a:rPr lang="ru-RU" altLang="ru-RU" sz="2000" dirty="0" smtClean="0">
                <a:solidFill>
                  <a:srgbClr val="594F8C"/>
                </a:solidFill>
                <a:cs typeface="Arial" panose="020B0604020202020204" pitchFamily="34" charset="0"/>
              </a:rPr>
              <a:t>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Страхователи обращаются с вопросом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в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озможно ли получение страхователем возмещения расходов на услугу по аренде средств индивидуальной защиты.</a:t>
            </a: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 В рамках Правил возможно возместить расходы только на приобретение СИЗ. Услуга по аренде СИЗ противоречит требованием Правил, СИЗ остаются в собственности поставщика,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также в аренду включены услуги хранения, стирки, ремонта и т.д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53027" y="3256925"/>
            <a:ext cx="153215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5.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При подтверждении произведенных расходов на приобретение СИЗ (</a:t>
            </a:r>
            <a:r>
              <a:rPr lang="ru-RU" altLang="ru-RU" sz="2000" u="sng" dirty="0" smtClean="0">
                <a:solidFill>
                  <a:schemeClr val="tx2"/>
                </a:solidFill>
                <a:cs typeface="Arial" panose="020B0604020202020204" pitchFamily="34" charset="0"/>
              </a:rPr>
              <a:t>в том числе ДСИЗ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) отсутствуют заключения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о подтверждении производства промышленной продукции на территории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РФ выданные </a:t>
            </a:r>
            <a:r>
              <a:rPr lang="ru-RU" altLang="ru-RU" sz="2000" dirty="0" err="1" smtClean="0">
                <a:solidFill>
                  <a:schemeClr val="tx2"/>
                </a:solidFill>
                <a:cs typeface="Arial" panose="020B0604020202020204" pitchFamily="34" charset="0"/>
              </a:rPr>
              <a:t>Минпромторгом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, также заключения имеют истекший срок действия, либо наименования (артикулы) СИЗ не совпадают с таковыми в сертификатах, декларациях соответствия.</a:t>
            </a:r>
            <a:endParaRPr lang="ru-RU" altLang="ru-RU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Страхователям необходимо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запрашивать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(и производить их проверку на сайте ГИСП </a:t>
            </a:r>
            <a:r>
              <a:rPr lang="en-US" altLang="ru-RU" sz="2000" dirty="0">
                <a:solidFill>
                  <a:srgbClr val="58595B"/>
                </a:solidFill>
                <a:cs typeface="Arial" panose="020B0604020202020204" pitchFamily="34" charset="0"/>
                <a:hlinkClick r:id="rId15"/>
              </a:rPr>
              <a:t>https://</a:t>
            </a:r>
            <a:r>
              <a:rPr lang="en-US" altLang="ru-RU" sz="2000" dirty="0" smtClean="0">
                <a:solidFill>
                  <a:srgbClr val="58595B"/>
                </a:solidFill>
                <a:cs typeface="Arial" panose="020B0604020202020204" pitchFamily="34" charset="0"/>
                <a:hlinkClick r:id="rId15"/>
              </a:rPr>
              <a:t>gisp.gov.ru/pp719v2/pub/res/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) у поставщиков заключения </a:t>
            </a:r>
            <a:r>
              <a:rPr lang="ru-RU" altLang="ru-RU" sz="2000" dirty="0" err="1" smtClean="0">
                <a:solidFill>
                  <a:srgbClr val="58595B"/>
                </a:solidFill>
                <a:cs typeface="Arial" panose="020B0604020202020204" pitchFamily="34" charset="0"/>
              </a:rPr>
              <a:t>Минтромторга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 непосредственно перед произведением закупки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. С 1 июля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2024 года производство промышленной продукции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в РФ подтверждают не заключениями </a:t>
            </a:r>
            <a:r>
              <a:rPr lang="ru-RU" altLang="ru-RU" sz="2000" dirty="0" err="1">
                <a:solidFill>
                  <a:srgbClr val="58595B"/>
                </a:solidFill>
                <a:cs typeface="Arial" panose="020B0604020202020204" pitchFamily="34" charset="0"/>
              </a:rPr>
              <a:t>Минпромторга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, а сведениями из реестра российской промышленной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продукции, в таком случае предоставляется только номер реестровой записи из реестра. Все заключения выданные ранее, действительны до конца срока их действия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. </a:t>
            </a:r>
            <a:r>
              <a:rPr lang="ru-RU" altLang="ru-RU" sz="2000" i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Рекомендуем направлять предварительно заполненный перечень СИЗ для проверки специалистами Отделения.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58333" y="7481500"/>
            <a:ext cx="153215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7. </a:t>
            </a:r>
            <a:r>
              <a:rPr lang="ru-RU" altLang="ru-RU" sz="20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Страхователи обращаются с вопросом о выборе организации проводящей оценку профессиональных рисков.</a:t>
            </a:r>
            <a:endParaRPr lang="ru-RU" altLang="ru-RU" sz="20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организация, проводящая оценку профессиональных рисков, с которой страхователь заключает гражданско-правовой договор, должна быть включена в реестр организаций, оказывающих услуги в области охраны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труда </a:t>
            </a:r>
            <a:r>
              <a:rPr lang="en-US" altLang="ru-RU" sz="2000" dirty="0">
                <a:solidFill>
                  <a:srgbClr val="58595B"/>
                </a:solidFill>
                <a:cs typeface="Arial" panose="020B0604020202020204" pitchFamily="34" charset="0"/>
                <a:hlinkClick r:id="rId16"/>
              </a:rPr>
              <a:t>https://</a:t>
            </a:r>
            <a:r>
              <a:rPr lang="en-US" altLang="ru-RU" sz="2000" dirty="0" smtClean="0">
                <a:solidFill>
                  <a:srgbClr val="58595B"/>
                </a:solidFill>
                <a:cs typeface="Arial" panose="020B0604020202020204" pitchFamily="34" charset="0"/>
                <a:hlinkClick r:id="rId16"/>
              </a:rPr>
              <a:t>akot.rosmintrud.ru/ot/organizations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(п. 12 Правил ФОПМ).</a:t>
            </a:r>
            <a:endParaRPr lang="ru-RU" sz="2000" b="1" i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90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0" y="8763000"/>
            <a:ext cx="382155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16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79600" y="127074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Сложности, возникающие при реализации финансового обеспечения предупредительных мер</a:t>
            </a:r>
          </a:p>
        </p:txBody>
      </p:sp>
      <p:pic>
        <p:nvPicPr>
          <p:cNvPr id="6" name="object 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452068" y="3584855"/>
            <a:ext cx="252674" cy="190939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588513" y="2364589"/>
            <a:ext cx="1532159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en-US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8</a:t>
            </a:r>
            <a:r>
              <a:rPr lang="ru-RU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Страхователи обращаются с вопросом о возможности возмещения расходов за оказание услуги обучения по охране труда в дистанционном режиме. </a:t>
            </a:r>
            <a:endParaRPr lang="ru-RU" altLang="ru-RU" sz="20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Проведение дистанционного обучения работников правомерно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при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условии проведения его с отрывом от производства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(п. 65 ПП №2464) и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предоставления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в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отделение СФР подтверждающего данный факт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документа. Также следует учесть, что программы «б» и «в» должны содержать не менее 25% практических занятий (очно), а обучение СИЗ и ОПП не менее 50% часов.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36194" y="4188674"/>
            <a:ext cx="153215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en-US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9</a:t>
            </a:r>
            <a:r>
              <a:rPr lang="ru-RU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.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При предоставлении документов подтверждающих произведенные расходы по периодическим медицинским осмотрам (ПМО) отсутствуют сведения о прохождении осмотров узкими специалистами и/или исследований обязательных при прохождении ПМО (врач-психиатр, врач-нарколог, флюорография, маммография и т.д.). </a:t>
            </a:r>
            <a:endParaRPr lang="ru-RU" altLang="ru-RU" sz="20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При предоставлении документов, в случае отсутствия сведений об источниках дополнительных исследований (обследований) непосредственно в договоре на проведение ПМО, предоставлять дополнительно пояснения и копии заключенных страхователями договоров с другими ЛПУ на проведение отдельных исследований (обследований) или предоставления их в рамках диспансеризации по месту жительства.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36194" y="6628312"/>
            <a:ext cx="153215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buSzPct val="100000"/>
              <a:buFont typeface="Arial" panose="020B0604020202020204" pitchFamily="34" charset="0"/>
              <a:buChar char="•"/>
            </a:pPr>
            <a:r>
              <a:rPr lang="ru-RU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1</a:t>
            </a:r>
            <a:r>
              <a:rPr lang="en-US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0</a:t>
            </a:r>
            <a:r>
              <a:rPr lang="ru-RU" altLang="ru-RU" sz="19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.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При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 попытке открытия ссылки на ЕПГУ заявления на получение государственной </a:t>
            </a:r>
            <a:r>
              <a:rPr lang="ru-RU" altLang="ru-RU" sz="2000" dirty="0">
                <a:solidFill>
                  <a:schemeClr val="tx2"/>
                </a:solidFill>
                <a:cs typeface="Arial" panose="020B0604020202020204" pitchFamily="34" charset="0"/>
              </a:rPr>
              <a:t>услуги «Принятие решения о финансовом обеспечении предупредительных </a:t>
            </a:r>
            <a:r>
              <a:rPr lang="ru-RU" altLang="ru-RU" sz="2000" dirty="0" smtClean="0">
                <a:solidFill>
                  <a:schemeClr val="tx2"/>
                </a:solidFill>
                <a:cs typeface="Arial" panose="020B0604020202020204" pitchFamily="34" charset="0"/>
              </a:rPr>
              <a:t>мер…» сотрудником, выводится сообщение «Нет прав на отправку заявления». </a:t>
            </a:r>
            <a:endParaRPr lang="ru-RU" altLang="ru-RU" sz="20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271463" indent="-271463" algn="just"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Рекомендовать: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Для создания черновика заявления (для дальнейшего подписания руководителем) сотрудник должен быть добавлен в организацию и ему должна быть предоставлена роль «Уполномоченный на создание черновиков заилений на портале </a:t>
            </a:r>
            <a:r>
              <a:rPr lang="en-US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gosuslugi.ru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». Добавление в организацию и выдача ролей доступна руководителю и администратору. Роль администратора портала может </a:t>
            </a:r>
            <a:r>
              <a:rPr lang="ru-RU" altLang="ru-RU" sz="2000" dirty="0">
                <a:solidFill>
                  <a:srgbClr val="58595B"/>
                </a:solidFill>
                <a:cs typeface="Arial" panose="020B0604020202020204" pitchFamily="34" charset="0"/>
              </a:rPr>
              <a:t>быть </a:t>
            </a:r>
            <a:r>
              <a:rPr lang="ru-RU" altLang="ru-RU" sz="2000" dirty="0" smtClean="0">
                <a:solidFill>
                  <a:srgbClr val="58595B"/>
                </a:solidFill>
                <a:cs typeface="Arial" panose="020B0604020202020204" pitchFamily="34" charset="0"/>
              </a:rPr>
              <a:t>выдана только руководителем. 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069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6" y="-1194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1" y="8686800"/>
            <a:ext cx="3821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17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5" name="object 31"/>
          <p:cNvSpPr txBox="1">
            <a:spLocks/>
          </p:cNvSpPr>
          <p:nvPr/>
        </p:nvSpPr>
        <p:spPr>
          <a:xfrm>
            <a:off x="1409598" y="104540"/>
            <a:ext cx="1361233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Контактная информация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63571" y="1993003"/>
            <a:ext cx="148278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algn="just"/>
            <a:r>
              <a:rPr 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Отделение Фонда пенсионного и социального страхования Российской Федерации по Самарской области (ОСФР по Самарской области) </a:t>
            </a:r>
            <a:r>
              <a:rPr lang="en-US" sz="2400" b="1" dirty="0" smtClean="0">
                <a:solidFill>
                  <a:srgbClr val="594F8C"/>
                </a:solidFill>
                <a:cs typeface="Arial" panose="020B0604020202020204" pitchFamily="34" charset="0"/>
                <a:hlinkClick r:id="rId14"/>
              </a:rPr>
              <a:t>https://sfr.gov.ru/branches/samara/info/~0/8505?info</a:t>
            </a:r>
            <a:r>
              <a:rPr 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indent="360363" algn="just">
              <a:spcBef>
                <a:spcPts val="1200"/>
              </a:spcBef>
            </a:pPr>
            <a:r>
              <a:rPr lang="ru-RU" alt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443041, г. Самара, ул. Садовая, д. 175</a:t>
            </a:r>
            <a:endParaRPr lang="ru-RU" sz="2400" b="1" dirty="0" smtClean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Управление организации страхования профессиональных рисков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Отдел организации страхования профессиональных рисков 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Единый телефон для Самарской области </a:t>
            </a: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(846) 200-12-00</a:t>
            </a: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.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Добавочные номера: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3510, 3511</a:t>
            </a:r>
            <a:r>
              <a:rPr lang="ru-RU" sz="2400" b="1" dirty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, </a:t>
            </a: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3520</a:t>
            </a:r>
            <a:r>
              <a:rPr lang="ru-RU" sz="2400" b="1" dirty="0" smtClean="0">
                <a:solidFill>
                  <a:srgbClr val="58595B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;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3517</a:t>
            </a:r>
            <a:r>
              <a:rPr lang="ru-RU" sz="2400" b="1" dirty="0" smtClean="0">
                <a:solidFill>
                  <a:srgbClr val="58595B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 </a:t>
            </a: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(Сызрань);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3518</a:t>
            </a: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 (Тольятти);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94F8C"/>
                </a:solidFill>
                <a:latin typeface="Inter Black" panose="02000A03000000020004" pitchFamily="50" charset="0"/>
                <a:ea typeface="Inter Black" panose="02000A03000000020004" pitchFamily="50" charset="0"/>
                <a:cs typeface="Inter Black" panose="02000A03000000020004" pitchFamily="50" charset="0"/>
              </a:rPr>
              <a:t>3522</a:t>
            </a:r>
            <a:r>
              <a:rPr lang="ru-RU" sz="24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(Новокуйбышевск)</a:t>
            </a:r>
          </a:p>
          <a:p>
            <a:pPr indent="360363" algn="just">
              <a:spcBef>
                <a:spcPts val="1200"/>
              </a:spcBef>
            </a:pPr>
            <a:r>
              <a:rPr lang="ru-RU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Электронная почта: </a:t>
            </a:r>
            <a:r>
              <a:rPr lang="en-US" sz="2400" b="1" dirty="0" smtClean="0">
                <a:solidFill>
                  <a:srgbClr val="58595B"/>
                </a:solidFill>
                <a:cs typeface="Arial" panose="020B0604020202020204" pitchFamily="34" charset="0"/>
                <a:hlinkClick r:id="rId15"/>
              </a:rPr>
              <a:t>ospr@63.sfr.gov.ru</a:t>
            </a:r>
            <a:r>
              <a:rPr lang="en-US" sz="24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  </a:t>
            </a:r>
            <a:endParaRPr lang="ru-RU" sz="2400" b="1" dirty="0" smtClean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indent="360363" algn="just"/>
            <a:endParaRPr lang="ru-RU" sz="2400" b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098157" y="4100699"/>
            <a:ext cx="4571685" cy="457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3777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6" y="-1194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671801" y="8686800"/>
            <a:ext cx="3821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18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25" name="object 2"/>
          <p:cNvSpPr txBox="1">
            <a:spLocks/>
          </p:cNvSpPr>
          <p:nvPr/>
        </p:nvSpPr>
        <p:spPr>
          <a:xfrm>
            <a:off x="6226493" y="3660788"/>
            <a:ext cx="5181600" cy="1669808"/>
          </a:xfrm>
          <a:prstGeom prst="rect">
            <a:avLst/>
          </a:prstGeom>
        </p:spPr>
        <p:txBody>
          <a:bodyPr vert="horz" wrap="square" lIns="0" tIns="7739" rIns="0" bIns="0" rtlCol="0" anchor="ctr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marL="42954">
              <a:spcBef>
                <a:spcPts val="61"/>
              </a:spcBef>
            </a:pPr>
            <a:r>
              <a:rPr lang="ru-RU" sz="5400" kern="0" spc="43" dirty="0" smtClean="0">
                <a:solidFill>
                  <a:srgbClr val="696A6C"/>
                </a:solidFill>
                <a:latin typeface="+mn-lt"/>
              </a:rPr>
              <a:t>СПАСИБО</a:t>
            </a:r>
            <a:r>
              <a:rPr lang="ru-RU" sz="5400" kern="0" spc="94" dirty="0" smtClean="0">
                <a:solidFill>
                  <a:srgbClr val="696A6C"/>
                </a:solidFill>
                <a:latin typeface="+mn-lt"/>
              </a:rPr>
              <a:t> </a:t>
            </a:r>
            <a:r>
              <a:rPr lang="ru-RU" sz="5400" kern="0" spc="40" dirty="0" smtClean="0">
                <a:solidFill>
                  <a:srgbClr val="696A6C"/>
                </a:solidFill>
                <a:latin typeface="+mn-lt"/>
              </a:rPr>
              <a:t>ЗА</a:t>
            </a:r>
            <a:r>
              <a:rPr lang="ru-RU" sz="5400" kern="0" spc="94" dirty="0" smtClean="0">
                <a:solidFill>
                  <a:srgbClr val="696A6C"/>
                </a:solidFill>
                <a:latin typeface="+mn-lt"/>
              </a:rPr>
              <a:t> </a:t>
            </a:r>
            <a:r>
              <a:rPr lang="ru-RU" sz="5400" kern="0" spc="15" dirty="0" smtClean="0">
                <a:solidFill>
                  <a:srgbClr val="696A6C"/>
                </a:solidFill>
                <a:latin typeface="+mn-lt"/>
              </a:rPr>
              <a:t>ВНИМАНИЕ!</a:t>
            </a:r>
            <a:endParaRPr lang="ru-RU" sz="5400" kern="0" spc="15" dirty="0">
              <a:solidFill>
                <a:srgbClr val="696A6C"/>
              </a:solidFill>
              <a:latin typeface="+mn-lt"/>
            </a:endParaRPr>
          </a:p>
        </p:txBody>
      </p:sp>
      <p:sp>
        <p:nvSpPr>
          <p:cNvPr id="26" name="object 3"/>
          <p:cNvSpPr txBox="1"/>
          <p:nvPr/>
        </p:nvSpPr>
        <p:spPr>
          <a:xfrm>
            <a:off x="6791634" y="5562600"/>
            <a:ext cx="2784166" cy="500257"/>
          </a:xfrm>
          <a:prstGeom prst="rect">
            <a:avLst/>
          </a:prstGeom>
        </p:spPr>
        <p:txBody>
          <a:bodyPr vert="horz" wrap="square" lIns="0" tIns="7739" rIns="0" bIns="0" rtlCol="0">
            <a:spAutoFit/>
          </a:bodyPr>
          <a:lstStyle/>
          <a:p>
            <a:pPr marL="7739">
              <a:spcBef>
                <a:spcPts val="61"/>
              </a:spcBef>
            </a:pPr>
            <a:r>
              <a:rPr sz="3200" spc="-34" dirty="0">
                <a:solidFill>
                  <a:srgbClr val="594F8C"/>
                </a:solidFill>
                <a:latin typeface="Montserrat"/>
                <a:cs typeface="Montserrat"/>
              </a:rPr>
              <a:t>S</a:t>
            </a:r>
            <a:r>
              <a:rPr sz="3200" spc="-55" dirty="0">
                <a:solidFill>
                  <a:srgbClr val="594F8C"/>
                </a:solidFill>
                <a:latin typeface="Montserrat"/>
                <a:cs typeface="Montserrat"/>
              </a:rPr>
              <a:t>F</a:t>
            </a:r>
            <a:r>
              <a:rPr sz="3200" spc="3" dirty="0">
                <a:solidFill>
                  <a:srgbClr val="594F8C"/>
                </a:solidFill>
                <a:latin typeface="Montserrat"/>
                <a:cs typeface="Montserrat"/>
              </a:rPr>
              <a:t>R</a:t>
            </a:r>
            <a:r>
              <a:rPr sz="3200" spc="-52" dirty="0">
                <a:solidFill>
                  <a:srgbClr val="594F8C"/>
                </a:solidFill>
                <a:latin typeface="Montserrat"/>
                <a:cs typeface="Montserrat"/>
              </a:rPr>
              <a:t>.</a:t>
            </a:r>
            <a:r>
              <a:rPr sz="3200" spc="-37" dirty="0">
                <a:solidFill>
                  <a:srgbClr val="594F8C"/>
                </a:solidFill>
                <a:latin typeface="Montserrat"/>
                <a:cs typeface="Montserrat"/>
              </a:rPr>
              <a:t>G</a:t>
            </a:r>
            <a:r>
              <a:rPr sz="3200" spc="-64" dirty="0">
                <a:solidFill>
                  <a:srgbClr val="594F8C"/>
                </a:solidFill>
                <a:latin typeface="Montserrat"/>
                <a:cs typeface="Montserrat"/>
              </a:rPr>
              <a:t>O</a:t>
            </a:r>
            <a:r>
              <a:rPr sz="3200" spc="-140" dirty="0">
                <a:solidFill>
                  <a:srgbClr val="594F8C"/>
                </a:solidFill>
                <a:latin typeface="Montserrat"/>
                <a:cs typeface="Montserrat"/>
              </a:rPr>
              <a:t>V</a:t>
            </a:r>
            <a:r>
              <a:rPr sz="3200" spc="-6" dirty="0">
                <a:solidFill>
                  <a:srgbClr val="594F8C"/>
                </a:solidFill>
                <a:latin typeface="Montserrat"/>
                <a:cs typeface="Montserrat"/>
              </a:rPr>
              <a:t>.</a:t>
            </a:r>
            <a:r>
              <a:rPr sz="3200" spc="-40" dirty="0">
                <a:solidFill>
                  <a:srgbClr val="594F8C"/>
                </a:solidFill>
                <a:latin typeface="Montserrat"/>
                <a:cs typeface="Montserrat"/>
              </a:rPr>
              <a:t>R</a:t>
            </a:r>
            <a:r>
              <a:rPr sz="3200" dirty="0">
                <a:solidFill>
                  <a:srgbClr val="594F8C"/>
                </a:solidFill>
                <a:latin typeface="Montserrat"/>
                <a:cs typeface="Montserrat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8240382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-30059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2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81916" y="1687193"/>
            <a:ext cx="13944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/>
            <a:r>
              <a:rPr lang="ru-RU" sz="2800" b="1" dirty="0">
                <a:solidFill>
                  <a:srgbClr val="594F8C"/>
                </a:solidFill>
                <a:cs typeface="Arial" panose="020B0604020202020204" pitchFamily="34" charset="0"/>
              </a:rPr>
              <a:t>Федеральный закон от 24.07.1998 № 125-ФЗ (ред. от 25.12.2023)</a:t>
            </a:r>
          </a:p>
          <a:p>
            <a:pPr indent="360363" algn="ctr"/>
            <a:r>
              <a:rPr lang="ru-RU" sz="2800" b="1" dirty="0">
                <a:solidFill>
                  <a:srgbClr val="58595B"/>
                </a:solidFill>
                <a:cs typeface="Arial" panose="020B0604020202020204" pitchFamily="34" charset="0"/>
              </a:rPr>
              <a:t>«Об обязательном социальном страховании от несчастных случаев на производстве и профессиональных </a:t>
            </a:r>
            <a:r>
              <a:rPr lang="ru-RU" sz="2800" b="1" dirty="0" smtClean="0">
                <a:solidFill>
                  <a:srgbClr val="58595B"/>
                </a:solidFill>
                <a:cs typeface="Arial" panose="020B0604020202020204" pitchFamily="34" charset="0"/>
              </a:rPr>
              <a:t>заболеваний»</a:t>
            </a:r>
            <a:endParaRPr lang="en-US" sz="2800" b="1" dirty="0">
              <a:solidFill>
                <a:srgbClr val="58595B"/>
              </a:solidFill>
              <a:cs typeface="Arial" panose="020B0604020202020204" pitchFamily="34" charset="0"/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48049" y="168653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Обязательное социальное страхование от несчастных случаев на производстве и профессиональных заболеваний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35407" y="3430125"/>
            <a:ext cx="4944793" cy="46690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5" name="object 7"/>
          <p:cNvSpPr/>
          <p:nvPr/>
        </p:nvSpPr>
        <p:spPr>
          <a:xfrm>
            <a:off x="6832600" y="3430125"/>
            <a:ext cx="1208460" cy="4669020"/>
          </a:xfrm>
          <a:custGeom>
            <a:avLst/>
            <a:gdLst/>
            <a:ahLst/>
            <a:cxnLst/>
            <a:rect l="l" t="t" r="r" b="b"/>
            <a:pathLst>
              <a:path w="619759" h="1238885">
                <a:moveTo>
                  <a:pt x="0" y="0"/>
                </a:moveTo>
                <a:lnTo>
                  <a:pt x="0" y="1238846"/>
                </a:lnTo>
                <a:lnTo>
                  <a:pt x="619429" y="619417"/>
                </a:lnTo>
                <a:lnTo>
                  <a:pt x="0" y="0"/>
                </a:lnTo>
                <a:close/>
              </a:path>
            </a:pathLst>
          </a:custGeom>
          <a:solidFill>
            <a:srgbClr val="B2E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1697078" y="4032184"/>
            <a:ext cx="4978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464646"/>
                </a:solidFill>
              </a:rPr>
              <a:t>ЗАДАЧИ обязательного</a:t>
            </a:r>
            <a:endParaRPr lang="ru-RU" sz="3200" b="1" dirty="0">
              <a:solidFill>
                <a:srgbClr val="464646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464646"/>
                </a:solidFill>
              </a:rPr>
              <a:t>Социального страхования</a:t>
            </a:r>
            <a:endParaRPr lang="ru-RU" sz="3200" b="1" dirty="0">
              <a:solidFill>
                <a:srgbClr val="464646"/>
              </a:solidFill>
            </a:endParaRPr>
          </a:p>
          <a:p>
            <a:pPr algn="ctr"/>
            <a:r>
              <a:rPr lang="ru-RU" sz="3200" b="1" dirty="0">
                <a:solidFill>
                  <a:srgbClr val="464646"/>
                </a:solidFill>
              </a:rPr>
              <a:t>от </a:t>
            </a:r>
            <a:r>
              <a:rPr lang="ru-RU" sz="3200" b="1" dirty="0" smtClean="0">
                <a:solidFill>
                  <a:srgbClr val="464646"/>
                </a:solidFill>
              </a:rPr>
              <a:t>несчастных случаев</a:t>
            </a:r>
            <a:endParaRPr lang="ru-RU" sz="3200" b="1" dirty="0">
              <a:solidFill>
                <a:srgbClr val="464646"/>
              </a:solidFill>
            </a:endParaRPr>
          </a:p>
          <a:p>
            <a:pPr algn="ctr"/>
            <a:r>
              <a:rPr lang="ru-RU" sz="3200" b="1" dirty="0">
                <a:solidFill>
                  <a:srgbClr val="464646"/>
                </a:solidFill>
              </a:rPr>
              <a:t>на </a:t>
            </a:r>
            <a:r>
              <a:rPr lang="ru-RU" sz="3200" b="1" dirty="0" smtClean="0">
                <a:solidFill>
                  <a:srgbClr val="464646"/>
                </a:solidFill>
              </a:rPr>
              <a:t>производстве и профессиональных заболеваний</a:t>
            </a:r>
            <a:endParaRPr lang="ru-RU" sz="3200" b="1" dirty="0">
              <a:solidFill>
                <a:srgbClr val="464646"/>
              </a:solidFill>
            </a:endParaRPr>
          </a:p>
          <a:p>
            <a:pPr algn="ctr"/>
            <a:r>
              <a:rPr lang="ru-RU" sz="3200" b="1" dirty="0">
                <a:solidFill>
                  <a:srgbClr val="464646"/>
                </a:solidFill>
              </a:rPr>
              <a:t>(статья 1)</a:t>
            </a:r>
          </a:p>
        </p:txBody>
      </p:sp>
      <p:sp>
        <p:nvSpPr>
          <p:cNvPr id="43" name="object 6"/>
          <p:cNvSpPr txBox="1"/>
          <p:nvPr/>
        </p:nvSpPr>
        <p:spPr>
          <a:xfrm>
            <a:off x="8301918" y="3604370"/>
            <a:ext cx="7427123" cy="4875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800" dirty="0">
                <a:solidFill>
                  <a:srgbClr val="616061"/>
                </a:solidFill>
              </a:rPr>
              <a:t>Обеспечение социальной </a:t>
            </a:r>
            <a:r>
              <a:rPr lang="ru-RU" sz="2800" dirty="0" smtClean="0">
                <a:solidFill>
                  <a:srgbClr val="616061"/>
                </a:solidFill>
              </a:rPr>
              <a:t>защиты застрахованных </a:t>
            </a:r>
            <a:r>
              <a:rPr lang="ru-RU" sz="2800" dirty="0">
                <a:solidFill>
                  <a:srgbClr val="616061"/>
                </a:solidFill>
              </a:rPr>
              <a:t>и </a:t>
            </a:r>
            <a:r>
              <a:rPr lang="ru-RU" sz="2800" dirty="0" smtClean="0">
                <a:solidFill>
                  <a:srgbClr val="616061"/>
                </a:solidFill>
              </a:rPr>
              <a:t>экономической заинтересованности субъектов страхования </a:t>
            </a:r>
            <a:r>
              <a:rPr lang="ru-RU" sz="2800" dirty="0">
                <a:solidFill>
                  <a:srgbClr val="616061"/>
                </a:solidFill>
              </a:rPr>
              <a:t>в </a:t>
            </a:r>
            <a:r>
              <a:rPr lang="ru-RU" sz="2800" dirty="0" smtClean="0">
                <a:solidFill>
                  <a:srgbClr val="616061"/>
                </a:solidFill>
              </a:rPr>
              <a:t>снижении профессионального риска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800" dirty="0">
                <a:solidFill>
                  <a:srgbClr val="616061"/>
                </a:solidFill>
              </a:rPr>
              <a:t>Возмещение вреда, </a:t>
            </a:r>
            <a:r>
              <a:rPr lang="ru-RU" sz="2800" dirty="0" smtClean="0">
                <a:solidFill>
                  <a:srgbClr val="616061"/>
                </a:solidFill>
              </a:rPr>
              <a:t>причиненного жизни </a:t>
            </a:r>
            <a:r>
              <a:rPr lang="ru-RU" sz="2800" dirty="0">
                <a:solidFill>
                  <a:srgbClr val="616061"/>
                </a:solidFill>
              </a:rPr>
              <a:t>и здоровью застрахованного </a:t>
            </a:r>
            <a:r>
              <a:rPr lang="ru-RU" sz="2800" dirty="0" smtClean="0">
                <a:solidFill>
                  <a:srgbClr val="616061"/>
                </a:solidFill>
              </a:rPr>
              <a:t>при исполнении </a:t>
            </a:r>
            <a:r>
              <a:rPr lang="ru-RU" sz="2800" dirty="0">
                <a:solidFill>
                  <a:srgbClr val="616061"/>
                </a:solidFill>
              </a:rPr>
              <a:t>им обязанностей </a:t>
            </a:r>
            <a:r>
              <a:rPr lang="ru-RU" sz="2800" dirty="0" smtClean="0">
                <a:solidFill>
                  <a:srgbClr val="616061"/>
                </a:solidFill>
              </a:rPr>
              <a:t>по трудовому договору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800" dirty="0">
                <a:solidFill>
                  <a:srgbClr val="616061"/>
                </a:solidFill>
              </a:rPr>
              <a:t>Обеспечение предупредительных </a:t>
            </a:r>
            <a:r>
              <a:rPr lang="ru-RU" sz="2800" dirty="0" smtClean="0">
                <a:solidFill>
                  <a:srgbClr val="616061"/>
                </a:solidFill>
              </a:rPr>
              <a:t>мер по </a:t>
            </a:r>
            <a:r>
              <a:rPr lang="ru-RU" sz="2800" dirty="0">
                <a:solidFill>
                  <a:srgbClr val="616061"/>
                </a:solidFill>
              </a:rPr>
              <a:t>сокращению </a:t>
            </a:r>
            <a:r>
              <a:rPr lang="ru-RU" sz="2800" dirty="0" smtClean="0">
                <a:solidFill>
                  <a:srgbClr val="616061"/>
                </a:solidFill>
              </a:rPr>
              <a:t>производственного травматизма </a:t>
            </a:r>
            <a:r>
              <a:rPr lang="ru-RU" sz="2800" dirty="0">
                <a:solidFill>
                  <a:srgbClr val="616061"/>
                </a:solidFill>
              </a:rPr>
              <a:t>и </a:t>
            </a:r>
            <a:r>
              <a:rPr lang="ru-RU" sz="2800" dirty="0" smtClean="0">
                <a:solidFill>
                  <a:srgbClr val="616061"/>
                </a:solidFill>
              </a:rPr>
              <a:t>профессиональных заболеваний</a:t>
            </a:r>
            <a:endParaRPr lang="ru-RU" sz="2800" dirty="0">
              <a:solidFill>
                <a:srgbClr val="616061"/>
              </a:solidFill>
            </a:endParaRPr>
          </a:p>
          <a:p>
            <a:pPr lvl="0"/>
            <a:r>
              <a:rPr lang="ru-RU" sz="3600" dirty="0" smtClean="0">
                <a:solidFill>
                  <a:srgbClr val="616061"/>
                </a:solidFill>
              </a:rPr>
              <a:t> </a:t>
            </a:r>
            <a:endParaRPr lang="ru-RU" sz="3600" dirty="0">
              <a:solidFill>
                <a:srgbClr val="616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470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-30059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3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48049" y="168653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Финансовое обеспечение предупредительных мер по сокращению производственного травматизма и профессиональных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заболеваний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61565" y="4869243"/>
            <a:ext cx="14567477" cy="35546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1158933" y="4884447"/>
            <a:ext cx="145701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464646"/>
                </a:solidFill>
              </a:rPr>
              <a:t>Основными задачами финансового обеспечения предупредительных мер являются:</a:t>
            </a:r>
          </a:p>
          <a:p>
            <a:pPr algn="ctr"/>
            <a:endParaRPr lang="ru-RU" sz="2800" b="1" dirty="0" smtClean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Предупреждение производственного травматизма и профессиональных </a:t>
            </a:r>
            <a:r>
              <a:rPr lang="ru-RU" sz="2400" dirty="0" smtClean="0">
                <a:solidFill>
                  <a:srgbClr val="464646"/>
                </a:solidFill>
              </a:rPr>
              <a:t>заболеваний;</a:t>
            </a:r>
            <a:endParaRPr lang="ru-RU" sz="2400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Создание безопасных условий труда на рабочих </a:t>
            </a:r>
            <a:r>
              <a:rPr lang="ru-RU" sz="2400" dirty="0" smtClean="0">
                <a:solidFill>
                  <a:srgbClr val="464646"/>
                </a:solidFill>
              </a:rPr>
              <a:t>местах;</a:t>
            </a:r>
            <a:endParaRPr lang="ru-RU" sz="2400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Снижение затрат </a:t>
            </a:r>
            <a:r>
              <a:rPr lang="ru-RU" sz="2400" dirty="0" smtClean="0">
                <a:solidFill>
                  <a:srgbClr val="464646"/>
                </a:solidFill>
              </a:rPr>
              <a:t>Фонда на </a:t>
            </a:r>
            <a:r>
              <a:rPr lang="ru-RU" sz="2400" dirty="0">
                <a:solidFill>
                  <a:srgbClr val="464646"/>
                </a:solidFill>
              </a:rPr>
              <a:t>оплату пособий по временной нетрудоспособности и страховых выплат.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Увеличение производительности труда за счёт улучшения условий и охраны труда.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Поддержка здоровья и трудоспособности работников, особенно занятых на вредных и опасных производствах.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464646"/>
                </a:solidFill>
              </a:rPr>
              <a:t>Повышение уровня культуры охраны труда и ответственности за соблюдение требований безопасности.</a:t>
            </a:r>
            <a:endParaRPr lang="ru-RU" sz="2400" dirty="0" smtClean="0">
              <a:solidFill>
                <a:srgbClr val="464646"/>
              </a:solidFill>
            </a:endParaRPr>
          </a:p>
        </p:txBody>
      </p:sp>
      <p:sp>
        <p:nvSpPr>
          <p:cNvPr id="43" name="object 6"/>
          <p:cNvSpPr txBox="1"/>
          <p:nvPr/>
        </p:nvSpPr>
        <p:spPr>
          <a:xfrm>
            <a:off x="1190135" y="1927074"/>
            <a:ext cx="14538907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616061"/>
                </a:solidFill>
              </a:rPr>
              <a:t>Трудовым кодексом Российской Федерации установлена </a:t>
            </a:r>
            <a:r>
              <a:rPr lang="ru-RU" sz="2000" dirty="0" smtClean="0">
                <a:solidFill>
                  <a:srgbClr val="616061"/>
                </a:solidFill>
              </a:rPr>
              <a:t>обязанность работодателя </a:t>
            </a:r>
            <a:r>
              <a:rPr lang="ru-RU" sz="2000" dirty="0">
                <a:solidFill>
                  <a:srgbClr val="616061"/>
                </a:solidFill>
              </a:rPr>
              <a:t>за счет собственных средств обеспечивать безопасные условия </a:t>
            </a:r>
            <a:r>
              <a:rPr lang="ru-RU" sz="2000" dirty="0" smtClean="0">
                <a:solidFill>
                  <a:srgbClr val="616061"/>
                </a:solidFill>
              </a:rPr>
              <a:t>и охрану труда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616061"/>
                </a:solidFill>
              </a:rPr>
              <a:t>С 2001 Фонд осуществляет финансовую поддержку работодателям на </a:t>
            </a:r>
            <a:r>
              <a:rPr lang="ru-RU" sz="2000" dirty="0" smtClean="0">
                <a:solidFill>
                  <a:srgbClr val="616061"/>
                </a:solidFill>
              </a:rPr>
              <a:t>проведение предупредительных </a:t>
            </a:r>
            <a:r>
              <a:rPr lang="ru-RU" sz="2000" dirty="0">
                <a:solidFill>
                  <a:srgbClr val="616061"/>
                </a:solidFill>
              </a:rPr>
              <a:t>мероприятий, направленных на снижение </a:t>
            </a:r>
            <a:r>
              <a:rPr lang="ru-RU" sz="2000" dirty="0" smtClean="0">
                <a:solidFill>
                  <a:srgbClr val="616061"/>
                </a:solidFill>
              </a:rPr>
              <a:t>производственного травматизма </a:t>
            </a:r>
            <a:r>
              <a:rPr lang="ru-RU" sz="2000" dirty="0">
                <a:solidFill>
                  <a:srgbClr val="616061"/>
                </a:solidFill>
              </a:rPr>
              <a:t>и профессиональных заболеваний, в рамках </a:t>
            </a:r>
            <a:r>
              <a:rPr lang="ru-RU" sz="2000" dirty="0" smtClean="0">
                <a:solidFill>
                  <a:srgbClr val="616061"/>
                </a:solidFill>
              </a:rPr>
              <a:t>финансового обеспечения </a:t>
            </a:r>
            <a:r>
              <a:rPr lang="ru-RU" sz="2000" dirty="0">
                <a:solidFill>
                  <a:srgbClr val="616061"/>
                </a:solidFill>
              </a:rPr>
              <a:t>предупредительных </a:t>
            </a:r>
            <a:r>
              <a:rPr lang="ru-RU" sz="2000" dirty="0" smtClean="0">
                <a:solidFill>
                  <a:srgbClr val="616061"/>
                </a:solidFill>
              </a:rPr>
              <a:t>мер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616061"/>
                </a:solidFill>
              </a:rPr>
              <a:t>Перечень предупредительных мер определен Правилами </a:t>
            </a:r>
            <a:r>
              <a:rPr lang="ru-RU" sz="2000" dirty="0" smtClean="0">
                <a:solidFill>
                  <a:srgbClr val="616061"/>
                </a:solidFill>
              </a:rPr>
              <a:t>финансового обеспечения </a:t>
            </a:r>
            <a:r>
              <a:rPr lang="ru-RU" sz="2000" dirty="0">
                <a:solidFill>
                  <a:srgbClr val="616061"/>
                </a:solidFill>
              </a:rPr>
              <a:t>предупредительных мер по сокращению </a:t>
            </a:r>
            <a:r>
              <a:rPr lang="ru-RU" sz="2000" dirty="0" smtClean="0">
                <a:solidFill>
                  <a:srgbClr val="616061"/>
                </a:solidFill>
              </a:rPr>
              <a:t>производственного травматизма </a:t>
            </a:r>
            <a:r>
              <a:rPr lang="ru-RU" sz="2000" dirty="0">
                <a:solidFill>
                  <a:srgbClr val="616061"/>
                </a:solidFill>
              </a:rPr>
              <a:t>и </a:t>
            </a:r>
            <a:r>
              <a:rPr lang="ru-RU" sz="2000" dirty="0" smtClean="0">
                <a:solidFill>
                  <a:srgbClr val="616061"/>
                </a:solidFill>
              </a:rPr>
              <a:t> профессиональных </a:t>
            </a:r>
            <a:r>
              <a:rPr lang="ru-RU" sz="2000" dirty="0">
                <a:solidFill>
                  <a:srgbClr val="616061"/>
                </a:solidFill>
              </a:rPr>
              <a:t>заболеваний работников и </a:t>
            </a:r>
            <a:r>
              <a:rPr lang="ru-RU" sz="2000" dirty="0" smtClean="0">
                <a:solidFill>
                  <a:srgbClr val="616061"/>
                </a:solidFill>
              </a:rPr>
              <a:t>санаторно-курортного </a:t>
            </a:r>
            <a:r>
              <a:rPr lang="ru-RU" sz="2000" dirty="0">
                <a:solidFill>
                  <a:srgbClr val="616061"/>
                </a:solidFill>
              </a:rPr>
              <a:t>лечения </a:t>
            </a:r>
            <a:r>
              <a:rPr lang="ru-RU" sz="2000" dirty="0" smtClean="0">
                <a:solidFill>
                  <a:srgbClr val="616061"/>
                </a:solidFill>
              </a:rPr>
              <a:t>работников, занятых </a:t>
            </a:r>
            <a:r>
              <a:rPr lang="ru-RU" sz="2000" dirty="0">
                <a:solidFill>
                  <a:srgbClr val="616061"/>
                </a:solidFill>
              </a:rPr>
              <a:t>на работах с вредными и (или) </a:t>
            </a:r>
            <a:r>
              <a:rPr lang="ru-RU" sz="2000" dirty="0" smtClean="0">
                <a:solidFill>
                  <a:srgbClr val="616061"/>
                </a:solidFill>
              </a:rPr>
              <a:t>опасными производственными </a:t>
            </a:r>
            <a:r>
              <a:rPr lang="ru-RU" sz="2000" dirty="0">
                <a:solidFill>
                  <a:srgbClr val="616061"/>
                </a:solidFill>
              </a:rPr>
              <a:t>факторами, утвержденными приказом Минтруда России от 11.07.2024 № 347н </a:t>
            </a:r>
            <a:endParaRPr lang="ru-RU" sz="2400" dirty="0">
              <a:solidFill>
                <a:srgbClr val="616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8833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-30059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4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48049" y="168653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Финансовое обеспечение предупредительных мер по сокращению производственного травматизма и профессиональных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заболеваний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3" name="object 6"/>
          <p:cNvSpPr txBox="1"/>
          <p:nvPr/>
        </p:nvSpPr>
        <p:spPr>
          <a:xfrm>
            <a:off x="793467" y="1927074"/>
            <a:ext cx="14935576" cy="7260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indent="360363" algn="just">
              <a:buSzPct val="100000"/>
            </a:pPr>
            <a:r>
              <a:rPr lang="ru-RU" altLang="ru-RU" sz="2200" b="1" dirty="0">
                <a:solidFill>
                  <a:srgbClr val="594F8C"/>
                </a:solidFill>
                <a:cs typeface="Arial" panose="020B0604020202020204" pitchFamily="34" charset="0"/>
              </a:rPr>
              <a:t>Финансовое обеспечение предупредительных мер осуществляется в пределах бюджетных ассигнований, предусмотренных бюджетом Фонда на текущий </a:t>
            </a:r>
            <a:r>
              <a:rPr lang="ru-RU" altLang="ru-RU" sz="2200" b="1" dirty="0" smtClean="0">
                <a:solidFill>
                  <a:srgbClr val="594F8C"/>
                </a:solidFill>
                <a:cs typeface="Arial" panose="020B0604020202020204" pitchFamily="34" charset="0"/>
              </a:rPr>
              <a:t>год.</a:t>
            </a:r>
            <a:endParaRPr lang="ru-RU" altLang="ru-RU" sz="2200" b="1" dirty="0">
              <a:solidFill>
                <a:srgbClr val="594F8C"/>
              </a:solidFill>
              <a:cs typeface="Arial" panose="020B0604020202020204" pitchFamily="34" charset="0"/>
            </a:endParaRPr>
          </a:p>
          <a:p>
            <a:pPr indent="360363" algn="just">
              <a:spcBef>
                <a:spcPts val="1000"/>
              </a:spcBef>
              <a:buClr>
                <a:srgbClr val="002060"/>
              </a:buClr>
              <a:buSzPct val="100000"/>
            </a:pP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Финансовое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обеспечение распространяется на правоотношения, возникшие с начала текущего календарного года. То есть расходы понесенные страхователями на финансовое обеспечение предупредительных мер в </a:t>
            </a: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202</a:t>
            </a:r>
            <a:r>
              <a:rPr lang="en-US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6</a:t>
            </a: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году, подтвержденные в установленном порядке, подлежат возмещению в счет разрешенной суммы финансирования только в </a:t>
            </a: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202</a:t>
            </a:r>
            <a:r>
              <a:rPr lang="en-US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6</a:t>
            </a: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году .</a:t>
            </a:r>
          </a:p>
          <a:p>
            <a:pPr indent="360363" algn="just">
              <a:spcBef>
                <a:spcPts val="1000"/>
              </a:spcBef>
              <a:buClr>
                <a:srgbClr val="002060"/>
              </a:buClr>
              <a:buSzPct val="100000"/>
            </a:pP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Страхователь направляет на ФОПМ до 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20 процентов сумм страховых взносов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на ОСС, начисленных им за предшествующий календарный год (за вычетом расходов на выплату пособий по временной нетрудоспособности и оплату дополнительного отпуска, произведенных в предшествующем календарном году). </a:t>
            </a:r>
          </a:p>
          <a:p>
            <a:pPr indent="360363" algn="just">
              <a:spcBef>
                <a:spcPts val="1000"/>
              </a:spcBef>
              <a:buSzPct val="100000"/>
            </a:pP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Объем средств, направляемых на указанные цели, 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может быть увеличен до 30 процентов сумм страховых взносов, при условии направления страхователем дополнительного объема средств на санаторно-курортное лечение (СКЛ)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(граждане, достигшие </a:t>
            </a:r>
            <a:r>
              <a:rPr lang="ru-RU" altLang="ru-RU" sz="2100" dirty="0" err="1">
                <a:solidFill>
                  <a:srgbClr val="58595B"/>
                </a:solidFill>
                <a:cs typeface="Arial" panose="020B0604020202020204" pitchFamily="34" charset="0"/>
              </a:rPr>
              <a:t>предпенсионного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* возраста)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.</a:t>
            </a:r>
            <a:r>
              <a:rPr lang="ru-RU" altLang="ru-RU" sz="2100" b="1" i="1" dirty="0">
                <a:solidFill>
                  <a:srgbClr val="58595B"/>
                </a:solidFill>
                <a:cs typeface="Arial" panose="020B0604020202020204" pitchFamily="34" charset="0"/>
              </a:rPr>
              <a:t> </a:t>
            </a:r>
          </a:p>
          <a:p>
            <a:pPr indent="360363" algn="just">
              <a:spcBef>
                <a:spcPts val="1000"/>
              </a:spcBef>
              <a:buSzPct val="100000"/>
            </a:pP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В случае если страхователь с численностью 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работающих до 100 человек 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не осуществлял 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два последовательных календарных года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, предшествующих текущему финансовому году, финансовое обеспечение предупредительных мер, объем средств, направляемых таким страхователем на финансовое обеспечение указанных мер, </a:t>
            </a:r>
            <a:r>
              <a:rPr lang="ru-RU" altLang="ru-RU" sz="2100" b="1" dirty="0">
                <a:solidFill>
                  <a:srgbClr val="58595B"/>
                </a:solidFill>
                <a:cs typeface="Arial" panose="020B0604020202020204" pitchFamily="34" charset="0"/>
              </a:rPr>
              <a:t>рассчитывается исходя из отчетных данных за три последовательных календарных года</a:t>
            </a:r>
            <a:r>
              <a:rPr lang="ru-RU" altLang="ru-RU" sz="2100" dirty="0">
                <a:solidFill>
                  <a:srgbClr val="58595B"/>
                </a:solidFill>
                <a:cs typeface="Arial" panose="020B0604020202020204" pitchFamily="34" charset="0"/>
              </a:rPr>
              <a:t>, предшествующих текущему финансовому году, и не может превышать сумму страховых взносов, начисленных им за текущий финансовый год, за вычетом </a:t>
            </a:r>
            <a:r>
              <a:rPr lang="ru-RU" altLang="ru-RU" sz="2100" dirty="0" smtClean="0">
                <a:solidFill>
                  <a:srgbClr val="58595B"/>
                </a:solidFill>
                <a:cs typeface="Arial" panose="020B0604020202020204" pitchFamily="34" charset="0"/>
              </a:rPr>
              <a:t>расходов.</a:t>
            </a:r>
            <a:endParaRPr lang="ru-RU" altLang="ru-RU" sz="2100" dirty="0">
              <a:solidFill>
                <a:srgbClr val="58595B"/>
              </a:solidFill>
              <a:cs typeface="Arial" panose="020B0604020202020204" pitchFamily="34" charset="0"/>
            </a:endParaRPr>
          </a:p>
          <a:p>
            <a:pPr indent="360363" algn="just">
              <a:spcBef>
                <a:spcPts val="1000"/>
              </a:spcBef>
              <a:buSzPct val="100000"/>
            </a:pPr>
            <a:r>
              <a:rPr lang="ru-RU" altLang="ru-RU" sz="1600" i="1" dirty="0" smtClean="0">
                <a:solidFill>
                  <a:srgbClr val="58595B"/>
                </a:solidFill>
                <a:cs typeface="Arial" panose="020B0604020202020204" pitchFamily="34" charset="0"/>
              </a:rPr>
              <a:t>* </a:t>
            </a:r>
            <a:r>
              <a:rPr lang="ru-RU" altLang="ru-RU" sz="1600" i="1" dirty="0">
                <a:solidFill>
                  <a:srgbClr val="58595B"/>
                </a:solidFill>
                <a:cs typeface="Arial" panose="020B0604020202020204" pitchFamily="34" charset="0"/>
              </a:rPr>
              <a:t>- категория к которой относятся граждане достигшие </a:t>
            </a:r>
            <a:r>
              <a:rPr lang="ru-RU" altLang="ru-RU" sz="1600" i="1" dirty="0" err="1">
                <a:solidFill>
                  <a:srgbClr val="58595B"/>
                </a:solidFill>
                <a:cs typeface="Arial" panose="020B0604020202020204" pitchFamily="34" charset="0"/>
              </a:rPr>
              <a:t>предпенсионного</a:t>
            </a:r>
            <a:r>
              <a:rPr lang="ru-RU" altLang="ru-RU" sz="1600" i="1" dirty="0">
                <a:solidFill>
                  <a:srgbClr val="58595B"/>
                </a:solidFill>
                <a:cs typeface="Arial" panose="020B0604020202020204" pitchFamily="34" charset="0"/>
              </a:rPr>
              <a:t> возраста определяет начало периода дающего право претендовать на оплату СКЛ за счет средств ФОМП, т.е. направлению на СКЛ подлежат  в том числе работники, уже достигшие возраста, дающего право на страховую пенсию по старости (пенсионеры).</a:t>
            </a:r>
          </a:p>
          <a:p>
            <a:pPr lvl="0" algn="just"/>
            <a:endParaRPr lang="ru-RU" sz="2400" dirty="0">
              <a:solidFill>
                <a:srgbClr val="616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49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-30059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5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1105" y="3635685"/>
            <a:ext cx="252674" cy="190939"/>
          </a:xfrm>
          <a:prstGeom prst="rect">
            <a:avLst/>
          </a:prstGeom>
        </p:spPr>
      </p:pic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854411" y="191430"/>
            <a:ext cx="13612334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Всего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в перечень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предупредительных мер включено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9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мероприятий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,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в рамках 17 пунктов которые подразделяются на две основные категории: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  <a:p>
            <a:pPr algn="ctr"/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5709" y="1928862"/>
            <a:ext cx="8753891" cy="6849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793468" y="1927654"/>
            <a:ext cx="8706132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464646"/>
                </a:solidFill>
              </a:rPr>
              <a:t>Мероприятия </a:t>
            </a:r>
            <a:r>
              <a:rPr lang="ru-RU" sz="2000" b="1" dirty="0">
                <a:solidFill>
                  <a:srgbClr val="464646"/>
                </a:solidFill>
              </a:rPr>
              <a:t>по улучшению охраны </a:t>
            </a:r>
            <a:r>
              <a:rPr lang="ru-RU" sz="2000" b="1" dirty="0" smtClean="0">
                <a:solidFill>
                  <a:srgbClr val="464646"/>
                </a:solidFill>
              </a:rPr>
              <a:t>труда,</a:t>
            </a:r>
            <a:br>
              <a:rPr lang="ru-RU" sz="2000" b="1" dirty="0" smtClean="0">
                <a:solidFill>
                  <a:srgbClr val="464646"/>
                </a:solidFill>
              </a:rPr>
            </a:br>
            <a:r>
              <a:rPr lang="ru-RU" sz="2000" b="1" dirty="0" smtClean="0">
                <a:solidFill>
                  <a:srgbClr val="464646"/>
                </a:solidFill>
              </a:rPr>
              <a:t>направленные на предупреждение несчастных случаев на производстве и улучшение условий труда:</a:t>
            </a:r>
          </a:p>
          <a:p>
            <a:pPr algn="ctr"/>
            <a:endParaRPr lang="ru-RU" b="1" dirty="0" smtClean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проведение специальной </a:t>
            </a:r>
            <a:r>
              <a:rPr lang="ru-RU" dirty="0">
                <a:solidFill>
                  <a:srgbClr val="464646"/>
                </a:solidFill>
              </a:rPr>
              <a:t>оценки условий труда</a:t>
            </a:r>
            <a:r>
              <a:rPr lang="ru-RU" dirty="0" smtClean="0">
                <a:solidFill>
                  <a:srgbClr val="464646"/>
                </a:solidFill>
              </a:rPr>
              <a:t>;</a:t>
            </a:r>
            <a:endParaRPr lang="en-US" dirty="0" smtClean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реализация </a:t>
            </a:r>
            <a:r>
              <a:rPr lang="ru-RU" dirty="0">
                <a:solidFill>
                  <a:srgbClr val="464646"/>
                </a:solidFill>
              </a:rPr>
              <a:t>мероприятий по приведению уровней воздействия вредных и опасных производственных факторов в соответствие с нормативными</a:t>
            </a:r>
            <a:r>
              <a:rPr lang="ru-RU" dirty="0" smtClean="0">
                <a:solidFill>
                  <a:srgbClr val="464646"/>
                </a:solidFill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464646"/>
                </a:solidFill>
              </a:rPr>
              <a:t>обучение по охране труда</a:t>
            </a:r>
            <a:r>
              <a:rPr lang="en-US" dirty="0">
                <a:solidFill>
                  <a:srgbClr val="464646"/>
                </a:solidFill>
              </a:rPr>
              <a:t> </a:t>
            </a:r>
            <a:r>
              <a:rPr lang="ru-RU" dirty="0">
                <a:solidFill>
                  <a:srgbClr val="464646"/>
                </a:solidFill>
              </a:rPr>
              <a:t>и обучение безопасным методам и приемам выполнения работ повышенной опасности;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464646"/>
                </a:solidFill>
              </a:rPr>
              <a:t>приобретение работникам СИЗ и смывающих средств, </a:t>
            </a:r>
            <a:r>
              <a:rPr lang="ru-RU" i="1" dirty="0">
                <a:solidFill>
                  <a:srgbClr val="464646"/>
                </a:solidFill>
              </a:rPr>
              <a:t>а также</a:t>
            </a:r>
            <a:r>
              <a:rPr lang="ru-RU" dirty="0">
                <a:solidFill>
                  <a:srgbClr val="464646"/>
                </a:solidFill>
              </a:rPr>
              <a:t> приобретение </a:t>
            </a:r>
            <a:r>
              <a:rPr lang="ru-RU" dirty="0" err="1">
                <a:solidFill>
                  <a:srgbClr val="464646"/>
                </a:solidFill>
              </a:rPr>
              <a:t>вендингового</a:t>
            </a:r>
            <a:r>
              <a:rPr lang="ru-RU" dirty="0">
                <a:solidFill>
                  <a:srgbClr val="464646"/>
                </a:solidFill>
              </a:rPr>
              <a:t> оборудования и дозаторов для выдачи СИЗ и смывающих средств;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приобретение </a:t>
            </a:r>
            <a:r>
              <a:rPr lang="ru-RU" dirty="0">
                <a:solidFill>
                  <a:srgbClr val="464646"/>
                </a:solidFill>
              </a:rPr>
              <a:t>медицинских изделий </a:t>
            </a:r>
            <a:r>
              <a:rPr lang="ru-RU" dirty="0" smtClean="0">
                <a:solidFill>
                  <a:srgbClr val="464646"/>
                </a:solidFill>
              </a:rPr>
              <a:t>для </a:t>
            </a:r>
            <a:r>
              <a:rPr lang="ru-RU" dirty="0">
                <a:solidFill>
                  <a:srgbClr val="464646"/>
                </a:solidFill>
              </a:rPr>
              <a:t>измерения артериального давления и </a:t>
            </a:r>
            <a:r>
              <a:rPr lang="ru-RU" dirty="0" smtClean="0">
                <a:solidFill>
                  <a:srgbClr val="464646"/>
                </a:solidFill>
              </a:rPr>
              <a:t>пульса, определения алкоголя и психоактивных веществ, </a:t>
            </a:r>
            <a:r>
              <a:rPr lang="ru-RU" dirty="0">
                <a:solidFill>
                  <a:srgbClr val="464646"/>
                </a:solidFill>
              </a:rPr>
              <a:t>при проведении </a:t>
            </a:r>
            <a:r>
              <a:rPr lang="ru-RU" dirty="0" err="1" smtClean="0">
                <a:solidFill>
                  <a:srgbClr val="464646"/>
                </a:solidFill>
              </a:rPr>
              <a:t>предрейсовых</a:t>
            </a:r>
            <a:r>
              <a:rPr lang="ru-RU" dirty="0" smtClean="0">
                <a:solidFill>
                  <a:srgbClr val="464646"/>
                </a:solidFill>
              </a:rPr>
              <a:t> медицинских осмотров и оборудования </a:t>
            </a:r>
            <a:r>
              <a:rPr lang="ru-RU" dirty="0">
                <a:solidFill>
                  <a:srgbClr val="464646"/>
                </a:solidFill>
              </a:rPr>
              <a:t>для </a:t>
            </a:r>
            <a:r>
              <a:rPr lang="ru-RU" dirty="0" smtClean="0">
                <a:solidFill>
                  <a:srgbClr val="464646"/>
                </a:solidFill>
              </a:rPr>
              <a:t>автоматизированного дистанционного проведение таких осмотров;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приобретение </a:t>
            </a:r>
            <a:r>
              <a:rPr lang="ru-RU" dirty="0">
                <a:solidFill>
                  <a:srgbClr val="464646"/>
                </a:solidFill>
              </a:rPr>
              <a:t>отдельных приборов, устройств, </a:t>
            </a:r>
            <a:r>
              <a:rPr lang="ru-RU" dirty="0" smtClean="0">
                <a:solidFill>
                  <a:srgbClr val="464646"/>
                </a:solidFill>
              </a:rPr>
              <a:t>оборудования:</a:t>
            </a:r>
          </a:p>
          <a:p>
            <a:pPr marL="542925" lvl="0" indent="-184150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464646"/>
                </a:solidFill>
              </a:rPr>
              <a:t>для </a:t>
            </a:r>
            <a:r>
              <a:rPr lang="ru-RU" dirty="0">
                <a:solidFill>
                  <a:srgbClr val="464646"/>
                </a:solidFill>
              </a:rPr>
              <a:t>обеспечения безопасности работников и контроля за безопасным ведением работ (в том числе обеспечивающих дистанционный </a:t>
            </a:r>
            <a:r>
              <a:rPr lang="ru-RU" dirty="0" smtClean="0">
                <a:solidFill>
                  <a:srgbClr val="464646"/>
                </a:solidFill>
              </a:rPr>
              <a:t>контроль);</a:t>
            </a:r>
          </a:p>
          <a:p>
            <a:pPr marL="542925" lvl="0" indent="-184150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464646"/>
                </a:solidFill>
              </a:rPr>
              <a:t>обеспечивающих </a:t>
            </a:r>
            <a:r>
              <a:rPr lang="ru-RU" dirty="0">
                <a:solidFill>
                  <a:srgbClr val="464646"/>
                </a:solidFill>
              </a:rPr>
              <a:t>проведение обучения по вопросам безопасного </a:t>
            </a:r>
            <a:r>
              <a:rPr lang="ru-RU" dirty="0" smtClean="0">
                <a:solidFill>
                  <a:srgbClr val="464646"/>
                </a:solidFill>
              </a:rPr>
              <a:t> ведения </a:t>
            </a:r>
            <a:r>
              <a:rPr lang="ru-RU" dirty="0">
                <a:solidFill>
                  <a:srgbClr val="464646"/>
                </a:solidFill>
              </a:rPr>
              <a:t>работ </a:t>
            </a:r>
            <a:r>
              <a:rPr lang="ru-RU" dirty="0" smtClean="0">
                <a:solidFill>
                  <a:srgbClr val="464646"/>
                </a:solidFill>
              </a:rPr>
              <a:t>и </a:t>
            </a:r>
            <a:r>
              <a:rPr lang="ru-RU" dirty="0">
                <a:solidFill>
                  <a:srgbClr val="464646"/>
                </a:solidFill>
              </a:rPr>
              <a:t>(или) дистанционную видео- и </a:t>
            </a:r>
            <a:r>
              <a:rPr lang="ru-RU" dirty="0" err="1" smtClean="0">
                <a:solidFill>
                  <a:srgbClr val="464646"/>
                </a:solidFill>
              </a:rPr>
              <a:t>аудиофиксацию</a:t>
            </a:r>
            <a:r>
              <a:rPr lang="ru-RU" dirty="0" smtClean="0">
                <a:solidFill>
                  <a:srgbClr val="464646"/>
                </a:solidFill>
              </a:rPr>
              <a:t> обучения;</a:t>
            </a:r>
            <a:endParaRPr lang="ru-RU" dirty="0">
              <a:solidFill>
                <a:srgbClr val="464646"/>
              </a:solidFill>
            </a:endParaRPr>
          </a:p>
          <a:p>
            <a:pPr marL="542925" lvl="0" indent="-1841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464646"/>
                </a:solidFill>
              </a:rPr>
              <a:t>для </a:t>
            </a:r>
            <a:r>
              <a:rPr lang="ru-RU" dirty="0">
                <a:solidFill>
                  <a:srgbClr val="464646"/>
                </a:solidFill>
              </a:rPr>
              <a:t>мониторинга на рабочем месте состояния здоровья </a:t>
            </a:r>
            <a:r>
              <a:rPr lang="ru-RU" dirty="0" smtClean="0">
                <a:solidFill>
                  <a:srgbClr val="464646"/>
                </a:solidFill>
              </a:rPr>
              <a:t>работников </a:t>
            </a:r>
            <a:r>
              <a:rPr lang="ru-RU" i="1" dirty="0" smtClean="0">
                <a:solidFill>
                  <a:srgbClr val="464646"/>
                </a:solidFill>
              </a:rPr>
              <a:t>или </a:t>
            </a:r>
            <a:r>
              <a:rPr lang="ru-RU" dirty="0" smtClean="0">
                <a:solidFill>
                  <a:srgbClr val="464646"/>
                </a:solidFill>
              </a:rPr>
              <a:t>для </a:t>
            </a:r>
            <a:r>
              <a:rPr lang="ru-RU" dirty="0">
                <a:solidFill>
                  <a:srgbClr val="464646"/>
                </a:solidFill>
              </a:rPr>
              <a:t>оснащения медицинского пункта (здравпункта, кабинета</a:t>
            </a:r>
            <a:r>
              <a:rPr lang="ru-RU" dirty="0" smtClean="0">
                <a:solidFill>
                  <a:srgbClr val="464646"/>
                </a:solidFill>
              </a:rPr>
              <a:t>);</a:t>
            </a:r>
            <a:endParaRPr lang="ru-RU" dirty="0">
              <a:solidFill>
                <a:srgbClr val="464646"/>
              </a:solidFill>
            </a:endParaRPr>
          </a:p>
          <a:p>
            <a:pPr marL="542925" lvl="0" indent="-1841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464646"/>
                </a:solidFill>
              </a:rPr>
              <a:t>обеспечивающих </a:t>
            </a:r>
            <a:r>
              <a:rPr lang="ru-RU" dirty="0">
                <a:solidFill>
                  <a:srgbClr val="464646"/>
                </a:solidFill>
              </a:rPr>
              <a:t>безопасное ведение горных </a:t>
            </a:r>
            <a:r>
              <a:rPr lang="ru-RU" dirty="0" smtClean="0">
                <a:solidFill>
                  <a:srgbClr val="464646"/>
                </a:solidFill>
              </a:rPr>
              <a:t>работ;</a:t>
            </a:r>
          </a:p>
          <a:p>
            <a:pPr marL="363538" indent="-363538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464646"/>
                </a:solidFill>
              </a:rPr>
              <a:t>проведение оценки профессиональных рисков;</a:t>
            </a:r>
          </a:p>
          <a:p>
            <a:pPr marL="358775" lvl="0" algn="just"/>
            <a:endParaRPr lang="ru-RU" dirty="0" smtClean="0">
              <a:solidFill>
                <a:srgbClr val="464646"/>
              </a:solidFill>
            </a:endParaRPr>
          </a:p>
          <a:p>
            <a:pPr marL="542925" lvl="0" indent="-184150" algn="just">
              <a:buFont typeface="Wingdings" panose="05000000000000000000" pitchFamily="2" charset="2"/>
              <a:buChar char="§"/>
            </a:pPr>
            <a:endParaRPr lang="ru-RU" dirty="0">
              <a:solidFill>
                <a:srgbClr val="464646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01768" y="1925514"/>
            <a:ext cx="5972524" cy="685244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6" name="Прямоугольник 25"/>
          <p:cNvSpPr/>
          <p:nvPr/>
        </p:nvSpPr>
        <p:spPr>
          <a:xfrm>
            <a:off x="9804400" y="2041873"/>
            <a:ext cx="598492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464646"/>
                </a:solidFill>
              </a:rPr>
              <a:t>Мероприятия </a:t>
            </a:r>
            <a:r>
              <a:rPr lang="ru-RU" sz="2000" b="1" dirty="0">
                <a:solidFill>
                  <a:srgbClr val="464646"/>
                </a:solidFill>
              </a:rPr>
              <a:t>по сохранению здоровья </a:t>
            </a:r>
            <a:r>
              <a:rPr lang="ru-RU" sz="2000" b="1" dirty="0" smtClean="0">
                <a:solidFill>
                  <a:srgbClr val="464646"/>
                </a:solidFill>
              </a:rPr>
              <a:t>работников, направленные на предупреждение профзаболеваний, снижение влияния вредных факторов и общую профилактику здоровья:</a:t>
            </a:r>
          </a:p>
          <a:p>
            <a:pPr algn="ctr"/>
            <a:endParaRPr lang="ru-RU" b="1" dirty="0" smtClean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СКЛ</a:t>
            </a:r>
            <a:r>
              <a:rPr lang="en-US" dirty="0" smtClean="0">
                <a:solidFill>
                  <a:srgbClr val="464646"/>
                </a:solidFill>
              </a:rPr>
              <a:t> </a:t>
            </a:r>
            <a:r>
              <a:rPr lang="ru-RU" dirty="0" smtClean="0">
                <a:solidFill>
                  <a:srgbClr val="464646"/>
                </a:solidFill>
              </a:rPr>
              <a:t>работников, </a:t>
            </a:r>
            <a:r>
              <a:rPr lang="ru-RU" dirty="0">
                <a:solidFill>
                  <a:srgbClr val="464646"/>
                </a:solidFill>
              </a:rPr>
              <a:t>занятых на работах с вредными и (или) опасными производственными </a:t>
            </a:r>
            <a:r>
              <a:rPr lang="ru-RU" dirty="0" smtClean="0">
                <a:solidFill>
                  <a:srgbClr val="464646"/>
                </a:solidFill>
              </a:rPr>
              <a:t>факторами </a:t>
            </a:r>
            <a:r>
              <a:rPr lang="ru-RU" dirty="0">
                <a:solidFill>
                  <a:srgbClr val="464646"/>
                </a:solidFill>
              </a:rPr>
              <a:t>с </a:t>
            </a:r>
            <a:r>
              <a:rPr lang="ru-RU" dirty="0" smtClean="0">
                <a:solidFill>
                  <a:srgbClr val="464646"/>
                </a:solidFill>
              </a:rPr>
              <a:t>учетом </a:t>
            </a:r>
            <a:r>
              <a:rPr lang="ru-RU" dirty="0">
                <a:solidFill>
                  <a:srgbClr val="464646"/>
                </a:solidFill>
              </a:rPr>
              <a:t>оплаты туристического </a:t>
            </a:r>
            <a:r>
              <a:rPr lang="ru-RU" dirty="0" smtClean="0">
                <a:solidFill>
                  <a:srgbClr val="464646"/>
                </a:solidFill>
              </a:rPr>
              <a:t>налога;</a:t>
            </a:r>
            <a:endParaRPr lang="ru-RU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проведение </a:t>
            </a:r>
            <a:r>
              <a:rPr lang="ru-RU" dirty="0">
                <a:solidFill>
                  <a:srgbClr val="464646"/>
                </a:solidFill>
              </a:rPr>
              <a:t>обязательных </a:t>
            </a:r>
            <a:r>
              <a:rPr lang="ru-RU" dirty="0" smtClean="0">
                <a:solidFill>
                  <a:srgbClr val="464646"/>
                </a:solidFill>
              </a:rPr>
              <a:t>ПМО;</a:t>
            </a:r>
            <a:endParaRPr lang="ru-RU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обеспечение </a:t>
            </a:r>
            <a:r>
              <a:rPr lang="ru-RU" dirty="0">
                <a:solidFill>
                  <a:srgbClr val="464646"/>
                </a:solidFill>
              </a:rPr>
              <a:t>лечебно-профилактическим питанием</a:t>
            </a:r>
            <a:r>
              <a:rPr lang="ru-RU" dirty="0" smtClean="0">
                <a:solidFill>
                  <a:srgbClr val="464646"/>
                </a:solidFill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464646"/>
                </a:solidFill>
              </a:rPr>
              <a:t>приобретение </a:t>
            </a:r>
            <a:r>
              <a:rPr lang="ru-RU" dirty="0" smtClean="0">
                <a:solidFill>
                  <a:srgbClr val="464646"/>
                </a:solidFill>
              </a:rPr>
              <a:t>тахографов, а также блоков СКЗИ к ним;</a:t>
            </a:r>
            <a:endParaRPr lang="ru-RU" dirty="0">
              <a:solidFill>
                <a:srgbClr val="464646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приобретение аптечек </a:t>
            </a:r>
            <a:r>
              <a:rPr lang="ru-RU" dirty="0">
                <a:solidFill>
                  <a:srgbClr val="464646"/>
                </a:solidFill>
              </a:rPr>
              <a:t>для оказания первой </a:t>
            </a:r>
            <a:r>
              <a:rPr lang="ru-RU" dirty="0" smtClean="0">
                <a:solidFill>
                  <a:srgbClr val="464646"/>
                </a:solidFill>
              </a:rPr>
              <a:t>помощи </a:t>
            </a:r>
            <a:r>
              <a:rPr lang="ru-RU" dirty="0">
                <a:solidFill>
                  <a:srgbClr val="464646"/>
                </a:solidFill>
              </a:rPr>
              <a:t>и (или) комплектующих к ним медицинских изделий;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санаторно-курортное </a:t>
            </a:r>
            <a:r>
              <a:rPr lang="ru-RU" dirty="0">
                <a:solidFill>
                  <a:srgbClr val="464646"/>
                </a:solidFill>
              </a:rPr>
              <a:t>лечение работников предпенсионного и пенсионного </a:t>
            </a:r>
            <a:r>
              <a:rPr lang="ru-RU" dirty="0" smtClean="0">
                <a:solidFill>
                  <a:srgbClr val="464646"/>
                </a:solidFill>
              </a:rPr>
              <a:t>возраста с </a:t>
            </a:r>
            <a:r>
              <a:rPr lang="ru-RU" dirty="0">
                <a:solidFill>
                  <a:srgbClr val="464646"/>
                </a:solidFill>
              </a:rPr>
              <a:t>учетом оплаты туристического налога  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464646"/>
                </a:solidFill>
              </a:rPr>
              <a:t>обеспечение </a:t>
            </a:r>
            <a:r>
              <a:rPr lang="ru-RU" dirty="0">
                <a:solidFill>
                  <a:srgbClr val="464646"/>
                </a:solidFill>
              </a:rPr>
              <a:t>бесплатной выдачи молока или других равноценных пищевых продуктов работникам, занятым на рабочих местах с вредными условиями труда</a:t>
            </a:r>
            <a:r>
              <a:rPr lang="ru-RU" dirty="0" smtClean="0">
                <a:solidFill>
                  <a:srgbClr val="464646"/>
                </a:solidFill>
              </a:rPr>
              <a:t>;</a:t>
            </a:r>
          </a:p>
          <a:p>
            <a:pPr algn="just"/>
            <a:endParaRPr lang="ru-RU" sz="2000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ru-RU" sz="2000" dirty="0">
              <a:solidFill>
                <a:srgbClr val="464646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ru-RU" sz="2000" dirty="0">
              <a:solidFill>
                <a:srgbClr val="464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2502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290801" y="8686800"/>
            <a:ext cx="7631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6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3" name="Прямоугольник 42"/>
          <p:cNvSpPr/>
          <p:nvPr/>
        </p:nvSpPr>
        <p:spPr>
          <a:xfrm>
            <a:off x="899469" y="2977457"/>
            <a:ext cx="14892537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Основные изменения: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добавлены 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категории работников для прохождения обучения по охране труда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за счет средств СФР в части обучения по оказанию первой помощи пострадавшим и обучения по использованию (применению)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СИЗ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добавлено 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приобретение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автоматизированных систем выдачи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вендингового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оборудования)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и дозаторов для выдачи СИЗ и смывающих средств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в рамках мероприятия по приобретению СИЗ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(подпункт «г» пункта 2 Правил)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расширен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перечень оборудования,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приобретаемого в рамках мероприятия, предусмотренного подпунктом «з» пункта 2 Правил (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добавлено оборудование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, обеспечивающего автоматизированное дистанционное проведение обязательных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предсменных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послесменные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) и (или)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предрейсовых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послерейсовых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) медицинских осмотров 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приобретение приборов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для измерения артериального давления и пульса;</a:t>
            </a: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добавлено 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приобретение программно-аппаратного шифровального (криптографического) средства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(блок СКЗИ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тахографа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) (в рамках мероприятия, предусмотренного подпунктом «и» пункта 2 Правил);</a:t>
            </a: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добавлено приобретение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отдельных приборов, оборудования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(ограниченный перечень) для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оснащения медицинского пункта (здравпункта, кабинета)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страхователя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(вторая часть подпункта «о» пункта 2 Правил);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расширен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перечень оборудования, приобретаемого в рамках мероприятия, предусмотренного подпунктом «л» пункта 2 Правил (приобретение приборов, обеспечивающих дистанционный контроль, видео-, аудио или иную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фиксации, в рамках техпроцесса);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расширен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перечень оборудования, приобретаемого в рамках мероприятия, предусмотренного подпунктом «м» пункта 2 Правил (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приобретение манекенов-тренажеров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44" name="object 31"/>
          <p:cNvSpPr txBox="1">
            <a:spLocks/>
          </p:cNvSpPr>
          <p:nvPr/>
        </p:nvSpPr>
        <p:spPr>
          <a:xfrm>
            <a:off x="659286" y="1731474"/>
            <a:ext cx="14932029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Приказ Минтруда России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от 8 августа 2025 г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. №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497н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«О внесении изменений в Правила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занятых  на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работах с вредными и (или) опасными производственными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факторами» </a:t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зарегистрирован в Минюсте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09.12.2025)</a:t>
            </a:r>
            <a:endParaRPr lang="ru-RU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5" name="object 31"/>
          <p:cNvSpPr txBox="1">
            <a:spLocks/>
          </p:cNvSpPr>
          <p:nvPr/>
        </p:nvSpPr>
        <p:spPr>
          <a:xfrm>
            <a:off x="1409598" y="104540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и новации в финансовом обеспечении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предупредительных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2026 год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6999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290801" y="8686800"/>
            <a:ext cx="7631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7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3" name="Прямоугольник 42"/>
          <p:cNvSpPr/>
          <p:nvPr/>
        </p:nvSpPr>
        <p:spPr>
          <a:xfrm>
            <a:off x="899469" y="2977457"/>
            <a:ext cx="14892537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endParaRPr lang="ru-RU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Возмещение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расходов на санаторно-курортное лечение работников страхователя,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производится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 учетом установленного размера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максимальной стоимости одного койка-дня  в сумме 15 027,31 рубля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(с учетом индексации февраля 2026)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 последующей ежегодной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индексацией.</a:t>
            </a: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Возмещение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расходов на санаторно-курортное лечение работников страхователя,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производится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с учетом туристического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налога;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Принятие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решения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о финансовом обеспечении предупредительных мер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 доведении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до территориальных органов СФР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дополнительных ассигнований с соблюдением очередности подачи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страхователями заявления о финансовом обеспечении предупредительных мер,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в случаях первоначально принятого решения об отказе в  связи с отсутствием средств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на текущий финансовый год в отделении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СФР.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Конкретизированы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способы подачи заявления о финансовом обеспечении предупредительных мер  и заявления о возмещении расходов на финансового обеспечения предупредительных мер и способы направления страхователю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принятых решений.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Для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урегулирования вопроса о выявлении недоимки на дату подачи заявления вносятся соответствующие изменения в подпункт «а» пункта 6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Правил.</a:t>
            </a: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Уточнены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сроки обращения страхователей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для изменения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(корректировки) суммы на ФОПМ (не позднее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15 октября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текущего года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Уточнен срок подачи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заявления о возмещении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произведённых расходов – не позднее 15 ноября.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Уточнены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сроки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представления страхователем документов для обоснования расходов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на оплату предупредительных мер, после его обращения с заявлением о возмещении расходов (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не позднее 20 декабря текущего года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algn="just">
              <a:spcAft>
                <a:spcPts val="600"/>
              </a:spcAft>
            </a:pPr>
            <a:endParaRPr lang="ru-RU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object 31"/>
          <p:cNvSpPr txBox="1">
            <a:spLocks/>
          </p:cNvSpPr>
          <p:nvPr/>
        </p:nvSpPr>
        <p:spPr>
          <a:xfrm>
            <a:off x="659286" y="1731474"/>
            <a:ext cx="14932029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Приказ Минтруда России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от 8 августа 2025 г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. №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497н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«О внесении изменений в Правила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занятых  на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работах с вредными и (или) опасными производственными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факторами» </a:t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зарегистрирован в Минюсте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09.12.2025)</a:t>
            </a:r>
            <a:endParaRPr lang="ru-RU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5" name="object 31"/>
          <p:cNvSpPr txBox="1">
            <a:spLocks/>
          </p:cNvSpPr>
          <p:nvPr/>
        </p:nvSpPr>
        <p:spPr>
          <a:xfrm>
            <a:off x="1409598" y="104540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и новации в финансовом обеспечении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предупредительных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2026 год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717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19401" y="8777964"/>
            <a:ext cx="534554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8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3" name="Прямоугольник 42"/>
          <p:cNvSpPr/>
          <p:nvPr/>
        </p:nvSpPr>
        <p:spPr>
          <a:xfrm>
            <a:off x="899469" y="2196766"/>
            <a:ext cx="14892537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Также стоит обратить внимание на следующее: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ru-RU" sz="2400" b="1" i="1" dirty="0" smtClean="0">
                <a:solidFill>
                  <a:srgbClr val="616061"/>
                </a:solidFill>
              </a:rPr>
              <a:t>С 2025 года реализована возможность подачи заявления о </a:t>
            </a:r>
            <a:r>
              <a:rPr lang="ru-RU" sz="2400" b="1" i="1" u="sng" dirty="0" smtClean="0">
                <a:solidFill>
                  <a:srgbClr val="616061"/>
                </a:solidFill>
              </a:rPr>
              <a:t>возмещении произведенных расходов</a:t>
            </a:r>
            <a:r>
              <a:rPr lang="ru-RU" sz="2400" b="1" i="1" dirty="0" smtClean="0">
                <a:solidFill>
                  <a:srgbClr val="616061"/>
                </a:solidFill>
              </a:rPr>
              <a:t> на финансовое обеспечение с приложением всех необходимых документов (непосредственно электронных документов подписанных ЭЦП и скан-копий документов) на ЕПГУ, прямая ссылка на государственную услугу - </a:t>
            </a:r>
            <a:r>
              <a:rPr lang="en-US" sz="2400" b="1" i="1" dirty="0">
                <a:solidFill>
                  <a:srgbClr val="616061"/>
                </a:solidFill>
                <a:hlinkClick r:id="rId14"/>
              </a:rPr>
              <a:t>https://</a:t>
            </a:r>
            <a:r>
              <a:rPr lang="en-US" sz="2400" b="1" i="1" dirty="0" smtClean="0">
                <a:solidFill>
                  <a:srgbClr val="616061"/>
                </a:solidFill>
                <a:hlinkClick r:id="rId14"/>
              </a:rPr>
              <a:t>www.gosuslugi.ru/642141/1/form</a:t>
            </a:r>
            <a:r>
              <a:rPr lang="ru-RU" sz="2400" b="1" i="1" dirty="0">
                <a:solidFill>
                  <a:srgbClr val="616061"/>
                </a:solidFill>
              </a:rPr>
              <a:t> </a:t>
            </a:r>
            <a:r>
              <a:rPr lang="ru-RU" sz="2400" b="1" i="1" dirty="0" smtClean="0">
                <a:solidFill>
                  <a:srgbClr val="616061"/>
                </a:solidFill>
              </a:rPr>
              <a:t>(или </a:t>
            </a:r>
            <a:r>
              <a:rPr lang="ru-RU" sz="2400" b="1" i="1" dirty="0">
                <a:solidFill>
                  <a:srgbClr val="616061"/>
                </a:solidFill>
              </a:rPr>
              <a:t>в версии ЕПГУ для ПК открыть главную, выбрать </a:t>
            </a:r>
            <a:r>
              <a:rPr lang="ru-RU" sz="2400" b="1" i="1" dirty="0" smtClean="0">
                <a:solidFill>
                  <a:srgbClr val="616061"/>
                </a:solidFill>
              </a:rPr>
              <a:t>категорию «Трудовые </a:t>
            </a:r>
            <a:r>
              <a:rPr lang="ru-RU" sz="2400" b="1" i="1" dirty="0">
                <a:solidFill>
                  <a:srgbClr val="616061"/>
                </a:solidFill>
              </a:rPr>
              <a:t>отношения», далее «Страховые взносы», перейти к </a:t>
            </a:r>
            <a:r>
              <a:rPr lang="ru-RU" sz="2400" b="1" i="1" dirty="0" smtClean="0">
                <a:solidFill>
                  <a:srgbClr val="616061"/>
                </a:solidFill>
              </a:rPr>
              <a:t>услуге «Возмещение </a:t>
            </a:r>
            <a:r>
              <a:rPr lang="ru-RU" sz="2400" b="1" i="1" dirty="0">
                <a:solidFill>
                  <a:srgbClr val="616061"/>
                </a:solidFill>
              </a:rPr>
              <a:t>произведенных расходов на оплату </a:t>
            </a:r>
            <a:r>
              <a:rPr lang="ru-RU" sz="2400" b="1" i="1" dirty="0" smtClean="0">
                <a:solidFill>
                  <a:srgbClr val="616061"/>
                </a:solidFill>
              </a:rPr>
              <a:t>предупредительных мер</a:t>
            </a:r>
            <a:r>
              <a:rPr lang="ru-RU" sz="2400" b="1" i="1" dirty="0">
                <a:solidFill>
                  <a:srgbClr val="616061"/>
                </a:solidFill>
              </a:rPr>
              <a:t>»</a:t>
            </a:r>
            <a:r>
              <a:rPr lang="ru-RU" sz="2400" b="1" i="1" dirty="0" smtClean="0">
                <a:solidFill>
                  <a:srgbClr val="616061"/>
                </a:solidFill>
              </a:rPr>
              <a:t>;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ru-RU" sz="2400" b="1" i="1" dirty="0" smtClean="0">
                <a:solidFill>
                  <a:srgbClr val="616061"/>
                </a:solidFill>
              </a:rPr>
              <a:t>Страхователь имеет право после проведения хотя бы одной из планируемых мер, или ее части (которую </a:t>
            </a:r>
            <a:r>
              <a:rPr lang="ru-RU" sz="2400" b="1" i="1" dirty="0">
                <a:solidFill>
                  <a:srgbClr val="616061"/>
                </a:solidFill>
              </a:rPr>
              <a:t>возможно подтвердить </a:t>
            </a:r>
            <a:r>
              <a:rPr lang="ru-RU" sz="2400" b="1" i="1" dirty="0" smtClean="0">
                <a:solidFill>
                  <a:srgbClr val="616061"/>
                </a:solidFill>
              </a:rPr>
              <a:t>платежными документами, подтверждающими </a:t>
            </a:r>
            <a:r>
              <a:rPr lang="ru-RU" sz="2400" b="1" i="1" dirty="0">
                <a:solidFill>
                  <a:srgbClr val="616061"/>
                </a:solidFill>
              </a:rPr>
              <a:t>оплату товаров (работ, услуг), и </a:t>
            </a:r>
            <a:r>
              <a:rPr lang="ru-RU" sz="2400" b="1" i="1" dirty="0" smtClean="0">
                <a:solidFill>
                  <a:srgbClr val="616061"/>
                </a:solidFill>
              </a:rPr>
              <a:t>документами, подтверждающими </a:t>
            </a:r>
            <a:r>
              <a:rPr lang="ru-RU" sz="2400" b="1" i="1" dirty="0">
                <a:solidFill>
                  <a:srgbClr val="616061"/>
                </a:solidFill>
              </a:rPr>
              <a:t>их приобретение (выполнение</a:t>
            </a:r>
            <a:r>
              <a:rPr lang="ru-RU" sz="2400" b="1" i="1" dirty="0" smtClean="0">
                <a:solidFill>
                  <a:srgbClr val="616061"/>
                </a:solidFill>
              </a:rPr>
              <a:t>)) обратиться с заявлением о возмещении расходов;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ru-RU" sz="2400" b="1" i="1" dirty="0" smtClean="0">
                <a:solidFill>
                  <a:srgbClr val="616061"/>
                </a:solidFill>
              </a:rPr>
              <a:t>Обязательное согласование плана финансового обеспечения с первичной профсоюзной организацией (при наличии);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ru-RU" sz="2400" b="1" i="1" dirty="0" smtClean="0">
                <a:solidFill>
                  <a:srgbClr val="616061"/>
                </a:solidFill>
              </a:rPr>
              <a:t>В случае если оплата расходов должна быть произведена позже срока подачи заявления о возмещении </a:t>
            </a:r>
            <a:r>
              <a:rPr lang="ru-RU" sz="2400" b="1" i="1" dirty="0">
                <a:solidFill>
                  <a:srgbClr val="616061"/>
                </a:solidFill>
              </a:rPr>
              <a:t>расходов </a:t>
            </a:r>
            <a:r>
              <a:rPr lang="ru-RU" sz="2400" b="1" i="1" dirty="0" smtClean="0">
                <a:solidFill>
                  <a:srgbClr val="616061"/>
                </a:solidFill>
              </a:rPr>
              <a:t>(не позднее 15 ноября), решение о возмещении расходов принимается после предоставления страхователем платежных документов и документов, подтверждающих расходы, не позднее 20 декабря.</a:t>
            </a:r>
            <a:endParaRPr lang="ru-RU" sz="2400" b="1" i="1" dirty="0">
              <a:solidFill>
                <a:srgbClr val="616061"/>
              </a:solidFill>
            </a:endParaRPr>
          </a:p>
        </p:txBody>
      </p:sp>
      <p:sp>
        <p:nvSpPr>
          <p:cNvPr id="45" name="object 31"/>
          <p:cNvSpPr txBox="1">
            <a:spLocks/>
          </p:cNvSpPr>
          <p:nvPr/>
        </p:nvSpPr>
        <p:spPr>
          <a:xfrm>
            <a:off x="1907067" y="387070"/>
            <a:ext cx="1361233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и новации в финансовом обеспечении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предупредительных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</a:t>
            </a:r>
            <a:endParaRPr lang="ru-RU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330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" y="-5080"/>
            <a:ext cx="16251237" cy="173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-317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79543" y="-11746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spcBef>
                <a:spcPts val="65"/>
              </a:spcBef>
            </a:pPr>
            <a:fld id="{81D60167-4931-47E6-BA6A-407CBD079E47}" type="slidenum">
              <a:rPr dirty="0">
                <a:solidFill>
                  <a:prstClr val="black">
                    <a:tint val="75000"/>
                  </a:prstClr>
                </a:solidFill>
              </a:rPr>
              <a:pPr marL="38100">
                <a:spcBef>
                  <a:spcPts val="65"/>
                </a:spcBef>
              </a:pPr>
              <a:t>9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object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1241320"/>
            <a:ext cx="16256000" cy="51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0">
            <a:extLst>
              <a:ext uri="{FF2B5EF4-FFF2-40B4-BE49-F238E27FC236}">
                <a16:creationId xmlns:a16="http://schemas.microsoft.com/office/drawing/2014/main" xmlns="" id="{FEE2B23C-0F4A-E14D-B045-99691AF2B560}"/>
              </a:ext>
            </a:extLst>
          </p:cNvPr>
          <p:cNvGrpSpPr/>
          <p:nvPr/>
        </p:nvGrpSpPr>
        <p:grpSpPr>
          <a:xfrm>
            <a:off x="370704" y="240905"/>
            <a:ext cx="914452" cy="1075526"/>
            <a:chOff x="634994" y="480009"/>
            <a:chExt cx="914452" cy="1075526"/>
          </a:xfrm>
        </p:grpSpPr>
        <p:pic>
          <p:nvPicPr>
            <p:cNvPr id="29" name="object 5">
              <a:extLst>
                <a:ext uri="{FF2B5EF4-FFF2-40B4-BE49-F238E27FC236}">
                  <a16:creationId xmlns:a16="http://schemas.microsoft.com/office/drawing/2014/main" xmlns="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30" name="object 6">
              <a:extLst>
                <a:ext uri="{FF2B5EF4-FFF2-40B4-BE49-F238E27FC236}">
                  <a16:creationId xmlns:a16="http://schemas.microsoft.com/office/drawing/2014/main" xmlns="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31" name="object 7">
              <a:extLst>
                <a:ext uri="{FF2B5EF4-FFF2-40B4-BE49-F238E27FC236}">
                  <a16:creationId xmlns:a16="http://schemas.microsoft.com/office/drawing/2014/main" xmlns="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8">
              <a:extLst>
                <a:ext uri="{FF2B5EF4-FFF2-40B4-BE49-F238E27FC236}">
                  <a16:creationId xmlns:a16="http://schemas.microsoft.com/office/drawing/2014/main" xmlns="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33" name="object 9">
              <a:extLst>
                <a:ext uri="{FF2B5EF4-FFF2-40B4-BE49-F238E27FC236}">
                  <a16:creationId xmlns:a16="http://schemas.microsoft.com/office/drawing/2014/main" xmlns="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34" name="object 10">
              <a:extLst>
                <a:ext uri="{FF2B5EF4-FFF2-40B4-BE49-F238E27FC236}">
                  <a16:creationId xmlns:a16="http://schemas.microsoft.com/office/drawing/2014/main" xmlns="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11">
              <a:extLst>
                <a:ext uri="{FF2B5EF4-FFF2-40B4-BE49-F238E27FC236}">
                  <a16:creationId xmlns:a16="http://schemas.microsoft.com/office/drawing/2014/main" xmlns="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6" name="object 12">
              <a:extLst>
                <a:ext uri="{FF2B5EF4-FFF2-40B4-BE49-F238E27FC236}">
                  <a16:creationId xmlns:a16="http://schemas.microsoft.com/office/drawing/2014/main" xmlns="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7" name="object 13">
              <a:extLst>
                <a:ext uri="{FF2B5EF4-FFF2-40B4-BE49-F238E27FC236}">
                  <a16:creationId xmlns:a16="http://schemas.microsoft.com/office/drawing/2014/main" xmlns="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8" name="object 14">
              <a:extLst>
                <a:ext uri="{FF2B5EF4-FFF2-40B4-BE49-F238E27FC236}">
                  <a16:creationId xmlns:a16="http://schemas.microsoft.com/office/drawing/2014/main" xmlns="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9" name="object 15">
              <a:extLst>
                <a:ext uri="{FF2B5EF4-FFF2-40B4-BE49-F238E27FC236}">
                  <a16:creationId xmlns:a16="http://schemas.microsoft.com/office/drawing/2014/main" xmlns="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40" name="object 16">
              <a:extLst>
                <a:ext uri="{FF2B5EF4-FFF2-40B4-BE49-F238E27FC236}">
                  <a16:creationId xmlns:a16="http://schemas.microsoft.com/office/drawing/2014/main" xmlns="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7">
              <a:extLst>
                <a:ext uri="{FF2B5EF4-FFF2-40B4-BE49-F238E27FC236}">
                  <a16:creationId xmlns:a16="http://schemas.microsoft.com/office/drawing/2014/main" xmlns="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42" name="object 31"/>
          <p:cNvSpPr txBox="1">
            <a:spLocks/>
          </p:cNvSpPr>
          <p:nvPr/>
        </p:nvSpPr>
        <p:spPr>
          <a:xfrm>
            <a:off x="1458137" y="94958"/>
            <a:ext cx="136123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ea typeface="+mj-ea"/>
                <a:cs typeface="MyriadPro-Cond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Сроки по принятию решений в рамках финансового обеспечения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предупредительных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 в 2026 году</a:t>
            </a:r>
            <a:endParaRPr lang="ru-RU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29" name="Нашивка 128"/>
          <p:cNvSpPr/>
          <p:nvPr/>
        </p:nvSpPr>
        <p:spPr>
          <a:xfrm>
            <a:off x="1176245" y="1778055"/>
            <a:ext cx="14717054" cy="1734459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41" name="Группа 140"/>
          <p:cNvGrpSpPr/>
          <p:nvPr/>
        </p:nvGrpSpPr>
        <p:grpSpPr>
          <a:xfrm>
            <a:off x="1635499" y="1884847"/>
            <a:ext cx="4297420" cy="1516399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42" name="Нашивка 141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3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144" name="TextBox 143"/>
          <p:cNvSpPr txBox="1"/>
          <p:nvPr/>
        </p:nvSpPr>
        <p:spPr>
          <a:xfrm>
            <a:off x="2073372" y="2102901"/>
            <a:ext cx="3156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/>
              <a:t>Подача страхователем только  заявления </a:t>
            </a:r>
            <a:r>
              <a:rPr lang="ru-RU" sz="1500" dirty="0" smtClean="0"/>
              <a:t>и плана о ФОПМ </a:t>
            </a:r>
            <a:br>
              <a:rPr lang="ru-RU" sz="1500" dirty="0" smtClean="0"/>
            </a:br>
            <a:r>
              <a:rPr lang="ru-RU" sz="1500" b="1" dirty="0" smtClean="0"/>
              <a:t>   </a:t>
            </a:r>
            <a:r>
              <a:rPr lang="ru-RU" sz="1500" b="1" u="sng" dirty="0" smtClean="0">
                <a:solidFill>
                  <a:srgbClr val="FF0000"/>
                </a:solidFill>
              </a:rPr>
              <a:t>до 1 августа</a:t>
            </a:r>
            <a:r>
              <a:rPr lang="ru-RU" sz="1500" b="1" u="sng" dirty="0" smtClean="0"/>
              <a:t> </a:t>
            </a:r>
            <a:r>
              <a:rPr lang="ru-RU" sz="1500" b="1" dirty="0" smtClean="0"/>
              <a:t>текущего</a:t>
            </a:r>
            <a:br>
              <a:rPr lang="ru-RU" sz="1500" b="1" dirty="0" smtClean="0"/>
            </a:br>
            <a:r>
              <a:rPr lang="ru-RU" sz="1500" b="1" dirty="0" smtClean="0"/>
              <a:t> календарного года</a:t>
            </a:r>
            <a:endParaRPr lang="ru-RU" sz="1500" b="1" dirty="0"/>
          </a:p>
        </p:txBody>
      </p:sp>
      <p:grpSp>
        <p:nvGrpSpPr>
          <p:cNvPr id="145" name="Группа 144"/>
          <p:cNvGrpSpPr/>
          <p:nvPr/>
        </p:nvGrpSpPr>
        <p:grpSpPr>
          <a:xfrm>
            <a:off x="6362736" y="1870083"/>
            <a:ext cx="8995434" cy="1492092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46" name="Нашивка 145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7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7213600" y="1884847"/>
            <a:ext cx="7701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rgbClr val="002060"/>
                </a:solidFill>
              </a:rPr>
              <a:t>Решение  о ФОПМ принимается  в течение </a:t>
            </a:r>
            <a:r>
              <a:rPr lang="ru-RU" sz="1500" b="1" dirty="0" smtClean="0">
                <a:solidFill>
                  <a:srgbClr val="FF0000"/>
                </a:solidFill>
              </a:rPr>
              <a:t>9 рабочих дней</a:t>
            </a:r>
            <a:r>
              <a:rPr lang="ru-RU" sz="1500" dirty="0" smtClean="0">
                <a:solidFill>
                  <a:srgbClr val="002060"/>
                </a:solidFill>
              </a:rPr>
              <a:t>.</a:t>
            </a:r>
          </a:p>
          <a:p>
            <a:pPr indent="-285750">
              <a:buFont typeface="Wingdings" panose="05000000000000000000" pitchFamily="2" charset="2"/>
              <a:buChar char="ü"/>
            </a:pPr>
            <a:r>
              <a:rPr lang="ru-RU" sz="1500" dirty="0"/>
              <a:t>Осуществляется проверка страхователя на отсутствие задолженности по уплате страховых взносов (страхователю предоставляется возможность погасить задолженность и повторно обратиться).</a:t>
            </a:r>
          </a:p>
          <a:p>
            <a:pPr indent="-285750">
              <a:buFont typeface="Wingdings" panose="05000000000000000000" pitchFamily="2" charset="2"/>
              <a:buChar char="ü"/>
            </a:pPr>
            <a:r>
              <a:rPr lang="ru-RU" sz="1500" dirty="0"/>
              <a:t> В случае если предусмотренные бюджетом СФР средства на текущий год полностью распределены принимается решение об отказе в ФОПМ.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927806" y="3679158"/>
            <a:ext cx="3491235" cy="124649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solidFill>
                  <a:srgbClr val="002060"/>
                </a:solidFill>
              </a:rPr>
              <a:t>Проведение </a:t>
            </a:r>
          </a:p>
          <a:p>
            <a:pPr lvl="0" algn="ctr"/>
            <a:r>
              <a:rPr lang="ru-RU" sz="1500" dirty="0">
                <a:solidFill>
                  <a:srgbClr val="002060"/>
                </a:solidFill>
              </a:rPr>
              <a:t> страхователем мероприятий </a:t>
            </a:r>
            <a:br>
              <a:rPr lang="ru-RU" sz="1500" dirty="0">
                <a:solidFill>
                  <a:srgbClr val="002060"/>
                </a:solidFill>
              </a:rPr>
            </a:br>
            <a:r>
              <a:rPr lang="ru-RU" sz="1500" dirty="0">
                <a:solidFill>
                  <a:srgbClr val="002060"/>
                </a:solidFill>
              </a:rPr>
              <a:t>в соответствии с Правилами </a:t>
            </a:r>
            <a:br>
              <a:rPr lang="ru-RU" sz="1500" dirty="0">
                <a:solidFill>
                  <a:srgbClr val="002060"/>
                </a:solidFill>
              </a:rPr>
            </a:br>
            <a:r>
              <a:rPr lang="ru-RU" sz="1500" dirty="0">
                <a:solidFill>
                  <a:srgbClr val="002060"/>
                </a:solidFill>
              </a:rPr>
              <a:t>в течение года начиная </a:t>
            </a:r>
            <a:br>
              <a:rPr lang="ru-RU" sz="1500" dirty="0">
                <a:solidFill>
                  <a:srgbClr val="002060"/>
                </a:solidFill>
              </a:rPr>
            </a:br>
            <a:r>
              <a:rPr lang="ru-RU" sz="1500" u="sng" dirty="0">
                <a:solidFill>
                  <a:srgbClr val="002060"/>
                </a:solidFill>
              </a:rPr>
              <a:t>с 1 января</a:t>
            </a:r>
            <a:r>
              <a:rPr lang="ru-RU" sz="1500" dirty="0">
                <a:solidFill>
                  <a:srgbClr val="002060"/>
                </a:solidFill>
              </a:rPr>
              <a:t> текущего финансового года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4529631" y="3695016"/>
            <a:ext cx="6217159" cy="124649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u="sng" dirty="0">
                <a:solidFill>
                  <a:srgbClr val="002060"/>
                </a:solidFill>
              </a:rPr>
              <a:t>Страхователь вправе дополнительно</a:t>
            </a:r>
            <a:r>
              <a:rPr lang="ru-RU" sz="1500" u="sng" dirty="0">
                <a:solidFill>
                  <a:srgbClr val="002060"/>
                </a:solidFill>
              </a:rPr>
              <a:t>, </a:t>
            </a:r>
            <a:r>
              <a:rPr lang="ru-RU" sz="1500" dirty="0">
                <a:solidFill>
                  <a:srgbClr val="002060"/>
                </a:solidFill>
              </a:rPr>
              <a:t>в случае если им первоначально было подано заявление на сумму меньше расчетного объема средств и после получения решения </a:t>
            </a:r>
            <a:r>
              <a:rPr lang="ru-RU" sz="1500" dirty="0" smtClean="0">
                <a:solidFill>
                  <a:srgbClr val="002060"/>
                </a:solidFill>
              </a:rPr>
              <a:t>о </a:t>
            </a:r>
            <a:r>
              <a:rPr lang="ru-RU" sz="1500" dirty="0">
                <a:solidFill>
                  <a:srgbClr val="002060"/>
                </a:solidFill>
              </a:rPr>
              <a:t>финансовом обеспечении предупредительных мер, </a:t>
            </a:r>
            <a:r>
              <a:rPr lang="ru-RU" sz="1500" b="1" u="sng" dirty="0">
                <a:solidFill>
                  <a:srgbClr val="002060"/>
                </a:solidFill>
              </a:rPr>
              <a:t>обратиться </a:t>
            </a:r>
            <a:r>
              <a:rPr lang="ru-RU" sz="1500" b="1" u="sng" dirty="0" smtClean="0">
                <a:solidFill>
                  <a:srgbClr val="C00000"/>
                </a:solidFill>
              </a:rPr>
              <a:t>не позднее 15 октября </a:t>
            </a:r>
            <a:r>
              <a:rPr lang="ru-RU" sz="1500" b="1" u="sng" dirty="0">
                <a:solidFill>
                  <a:srgbClr val="002060"/>
                </a:solidFill>
              </a:rPr>
              <a:t>текущего календарного года </a:t>
            </a:r>
            <a:r>
              <a:rPr lang="ru-RU" sz="1500" b="1" u="sng" dirty="0" smtClean="0">
                <a:solidFill>
                  <a:srgbClr val="002060"/>
                </a:solidFill>
              </a:rPr>
              <a:t>с </a:t>
            </a:r>
            <a:r>
              <a:rPr lang="ru-RU" sz="1500" b="1" u="sng" dirty="0">
                <a:solidFill>
                  <a:srgbClr val="002060"/>
                </a:solidFill>
              </a:rPr>
              <a:t>заявлением и планом </a:t>
            </a:r>
          </a:p>
        </p:txBody>
      </p:sp>
      <p:sp>
        <p:nvSpPr>
          <p:cNvPr id="151" name="Прямоугольник 150"/>
          <p:cNvSpPr/>
          <p:nvPr/>
        </p:nvSpPr>
        <p:spPr>
          <a:xfrm>
            <a:off x="10857380" y="3646217"/>
            <a:ext cx="5035919" cy="1246495"/>
          </a:xfrm>
          <a:prstGeom prst="rect">
            <a:avLst/>
          </a:prstGeom>
          <a:ln w="635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500" u="sng" dirty="0">
                <a:solidFill>
                  <a:srgbClr val="002060"/>
                </a:solidFill>
              </a:rPr>
              <a:t>Страхователь вправе самостоятельно принимать решение о внесении изменений в план финансового обеспечения в пределах разрешенной суммы </a:t>
            </a:r>
            <a:r>
              <a:rPr lang="ru-RU" sz="1500" dirty="0">
                <a:solidFill>
                  <a:srgbClr val="002060"/>
                </a:solidFill>
              </a:rPr>
              <a:t>финансового обеспечения, при этом повторное направление заявления и плана </a:t>
            </a:r>
            <a:r>
              <a:rPr lang="ru-RU" sz="1500" dirty="0" smtClean="0">
                <a:solidFill>
                  <a:srgbClr val="002060"/>
                </a:solidFill>
              </a:rPr>
              <a:t>в </a:t>
            </a:r>
            <a:r>
              <a:rPr lang="ru-RU" sz="1500" dirty="0">
                <a:solidFill>
                  <a:srgbClr val="002060"/>
                </a:solidFill>
              </a:rPr>
              <a:t>отделение СФР не требуется</a:t>
            </a:r>
          </a:p>
        </p:txBody>
      </p:sp>
      <p:grpSp>
        <p:nvGrpSpPr>
          <p:cNvPr id="152" name="Группа 151"/>
          <p:cNvGrpSpPr/>
          <p:nvPr/>
        </p:nvGrpSpPr>
        <p:grpSpPr>
          <a:xfrm>
            <a:off x="1147559" y="5041509"/>
            <a:ext cx="14600442" cy="1663949"/>
            <a:chOff x="3506691" y="4455315"/>
            <a:chExt cx="3025431" cy="963351"/>
          </a:xfrm>
        </p:grpSpPr>
        <p:sp>
          <p:nvSpPr>
            <p:cNvPr id="153" name="Нашивка 152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4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grpSp>
        <p:nvGrpSpPr>
          <p:cNvPr id="155" name="Группа 154"/>
          <p:cNvGrpSpPr/>
          <p:nvPr/>
        </p:nvGrpSpPr>
        <p:grpSpPr>
          <a:xfrm>
            <a:off x="1572260" y="5142454"/>
            <a:ext cx="5037285" cy="1422276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56" name="Нашивка 155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7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2319687" y="5267625"/>
            <a:ext cx="343120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500" u="sng" dirty="0" smtClean="0">
                <a:solidFill>
                  <a:srgbClr val="002060"/>
                </a:solidFill>
              </a:rPr>
              <a:t>Предоставление страхователем в ОСФР  документов,  подтверждающих проведение предупредительных мер </a:t>
            </a:r>
            <a:r>
              <a:rPr lang="ru-RU" sz="1500" dirty="0">
                <a:solidFill>
                  <a:srgbClr val="002060"/>
                </a:solidFill>
              </a:rPr>
              <a:t/>
            </a:r>
            <a:br>
              <a:rPr lang="ru-RU" sz="1500" dirty="0">
                <a:solidFill>
                  <a:srgbClr val="002060"/>
                </a:solidFill>
              </a:rPr>
            </a:br>
            <a:r>
              <a:rPr lang="ru-RU" sz="1500" b="1" dirty="0" smtClean="0">
                <a:solidFill>
                  <a:srgbClr val="C00000"/>
                </a:solidFill>
              </a:rPr>
              <a:t>не позднее 20 декабря </a:t>
            </a:r>
            <a:r>
              <a:rPr lang="ru-RU" sz="1500" dirty="0" smtClean="0">
                <a:solidFill>
                  <a:srgbClr val="002060"/>
                </a:solidFill>
              </a:rPr>
              <a:t>текущего</a:t>
            </a:r>
          </a:p>
          <a:p>
            <a:pPr lvl="0" algn="ctr"/>
            <a:r>
              <a:rPr lang="ru-RU" sz="1500" dirty="0" smtClean="0">
                <a:solidFill>
                  <a:srgbClr val="002060"/>
                </a:solidFill>
              </a:rPr>
              <a:t> </a:t>
            </a:r>
            <a:r>
              <a:rPr lang="ru-RU" sz="1500" dirty="0">
                <a:solidFill>
                  <a:srgbClr val="002060"/>
                </a:solidFill>
              </a:rPr>
              <a:t>финансового </a:t>
            </a:r>
            <a:r>
              <a:rPr lang="ru-RU" sz="1500" dirty="0" smtClean="0">
                <a:solidFill>
                  <a:srgbClr val="002060"/>
                </a:solidFill>
              </a:rPr>
              <a:t>года</a:t>
            </a:r>
          </a:p>
        </p:txBody>
      </p:sp>
      <p:sp>
        <p:nvSpPr>
          <p:cNvPr id="159" name="Прямоугольник 158"/>
          <p:cNvSpPr/>
          <p:nvPr/>
        </p:nvSpPr>
        <p:spPr>
          <a:xfrm>
            <a:off x="6636601" y="5502545"/>
            <a:ext cx="3828830" cy="78760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b="1" dirty="0" smtClean="0">
                <a:solidFill>
                  <a:schemeClr val="bg1"/>
                </a:solidFill>
              </a:rPr>
              <a:t>Решение о возмещении расходов и перечислении средств принимается в </a:t>
            </a:r>
            <a:r>
              <a:rPr lang="ru-RU" sz="1500" b="1" dirty="0">
                <a:solidFill>
                  <a:schemeClr val="bg1"/>
                </a:solidFill>
              </a:rPr>
              <a:t>течение </a:t>
            </a:r>
            <a:r>
              <a:rPr lang="ru-RU" sz="1500" b="1" u="sng" dirty="0">
                <a:solidFill>
                  <a:srgbClr val="FF0000"/>
                </a:solidFill>
              </a:rPr>
              <a:t>15 </a:t>
            </a:r>
            <a:r>
              <a:rPr lang="ru-RU" sz="1500" b="1" u="sng" dirty="0" smtClean="0">
                <a:solidFill>
                  <a:srgbClr val="FF0000"/>
                </a:solidFill>
              </a:rPr>
              <a:t>рабочих </a:t>
            </a:r>
            <a:r>
              <a:rPr lang="ru-RU" sz="1500" b="1" u="sng" dirty="0">
                <a:solidFill>
                  <a:srgbClr val="FF0000"/>
                </a:solidFill>
              </a:rPr>
              <a:t>дней</a:t>
            </a:r>
          </a:p>
        </p:txBody>
      </p:sp>
      <p:grpSp>
        <p:nvGrpSpPr>
          <p:cNvPr id="160" name="Группа 159"/>
          <p:cNvGrpSpPr/>
          <p:nvPr/>
        </p:nvGrpSpPr>
        <p:grpSpPr>
          <a:xfrm>
            <a:off x="10684846" y="5184422"/>
            <a:ext cx="4816685" cy="1380308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61" name="Нашивка 160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2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163" name="TextBox 162"/>
          <p:cNvSpPr txBox="1"/>
          <p:nvPr/>
        </p:nvSpPr>
        <p:spPr>
          <a:xfrm>
            <a:off x="11451706" y="5507141"/>
            <a:ext cx="3583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u="sng" dirty="0" smtClean="0">
                <a:solidFill>
                  <a:srgbClr val="002060"/>
                </a:solidFill>
              </a:rPr>
              <a:t>Возмещение </a:t>
            </a:r>
          </a:p>
          <a:p>
            <a:pPr lvl="0" algn="ctr"/>
            <a:r>
              <a:rPr lang="ru-RU" sz="1500" u="sng" dirty="0" smtClean="0">
                <a:solidFill>
                  <a:srgbClr val="002060"/>
                </a:solidFill>
              </a:rPr>
              <a:t>расходов </a:t>
            </a:r>
            <a:r>
              <a:rPr lang="ru-RU" sz="1500" u="sng" dirty="0">
                <a:solidFill>
                  <a:srgbClr val="002060"/>
                </a:solidFill>
              </a:rPr>
              <a:t>на оплату предупредительных </a:t>
            </a:r>
            <a:r>
              <a:rPr lang="ru-RU" sz="1500" u="sng" dirty="0" smtClean="0">
                <a:solidFill>
                  <a:srgbClr val="002060"/>
                </a:solidFill>
              </a:rPr>
              <a:t>мер </a:t>
            </a:r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164" name="Стрелка вниз 163"/>
          <p:cNvSpPr/>
          <p:nvPr/>
        </p:nvSpPr>
        <p:spPr>
          <a:xfrm>
            <a:off x="7213600" y="6637988"/>
            <a:ext cx="1337990" cy="420891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5" name="Стрелка вправо с вырезом 164"/>
          <p:cNvSpPr/>
          <p:nvPr/>
        </p:nvSpPr>
        <p:spPr>
          <a:xfrm>
            <a:off x="927806" y="6906401"/>
            <a:ext cx="14820194" cy="545191"/>
          </a:xfrm>
          <a:prstGeom prst="notchedRightArrow">
            <a:avLst/>
          </a:prstGeom>
          <a:blipFill rotWithShape="0">
            <a:blip r:embed="rId14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6" name="Группа 165"/>
          <p:cNvGrpSpPr/>
          <p:nvPr/>
        </p:nvGrpSpPr>
        <p:grpSpPr>
          <a:xfrm>
            <a:off x="1098754" y="7498789"/>
            <a:ext cx="14310648" cy="1441562"/>
            <a:chOff x="289281" y="4045835"/>
            <a:chExt cx="11250351" cy="1057619"/>
          </a:xfrm>
        </p:grpSpPr>
        <p:sp>
          <p:nvSpPr>
            <p:cNvPr id="167" name="Прямоугольник 166"/>
            <p:cNvSpPr/>
            <p:nvPr/>
          </p:nvSpPr>
          <p:spPr>
            <a:xfrm>
              <a:off x="289281" y="4045835"/>
              <a:ext cx="11250351" cy="105761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ru-RU" altLang="ru-RU" sz="13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8" name="Прямоугольник 167"/>
            <p:cNvSpPr/>
            <p:nvPr/>
          </p:nvSpPr>
          <p:spPr>
            <a:xfrm>
              <a:off x="3267099" y="4199528"/>
              <a:ext cx="2217585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500" dirty="0">
                  <a:solidFill>
                    <a:schemeClr val="tx1"/>
                  </a:solidFill>
                </a:rPr>
                <a:t>Проверка</a:t>
              </a:r>
              <a:r>
                <a:rPr lang="ru-RU" altLang="ru-RU" sz="1500" dirty="0" smtClean="0">
                  <a:solidFill>
                    <a:srgbClr val="C00000"/>
                  </a:solidFill>
                </a:rPr>
                <a:t> </a:t>
              </a:r>
              <a:r>
                <a:rPr lang="ru-RU" altLang="ru-RU" sz="1500" dirty="0">
                  <a:solidFill>
                    <a:schemeClr val="tx1"/>
                  </a:solidFill>
                </a:rPr>
                <a:t>при необходимости </a:t>
              </a:r>
              <a:r>
                <a:rPr lang="ru-RU" altLang="ru-RU" sz="1500" dirty="0" smtClean="0">
                  <a:solidFill>
                    <a:schemeClr val="tx1"/>
                  </a:solidFill>
                </a:rPr>
                <a:t>сведений, поступающих по СМЭВ</a:t>
              </a:r>
              <a:endParaRPr lang="ru-RU" alt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169" name="Прямоугольник 168"/>
            <p:cNvSpPr/>
            <p:nvPr/>
          </p:nvSpPr>
          <p:spPr>
            <a:xfrm>
              <a:off x="5682414" y="4205304"/>
              <a:ext cx="2662405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sz="1500" dirty="0">
                  <a:solidFill>
                    <a:schemeClr val="tx1"/>
                  </a:solidFill>
                </a:rPr>
                <a:t>И</a:t>
              </a:r>
              <a:r>
                <a:rPr lang="ru-RU" sz="1500" dirty="0" smtClean="0">
                  <a:solidFill>
                    <a:schemeClr val="tx1"/>
                  </a:solidFill>
                </a:rPr>
                <a:t>справление и (или) доработка страхователем выявленных замечаний (до 5 рабочих  дней</a:t>
              </a:r>
              <a:r>
                <a:rPr lang="ru-RU" sz="1500" dirty="0">
                  <a:solidFill>
                    <a:schemeClr val="tx1"/>
                  </a:solidFill>
                </a:rPr>
                <a:t>) </a:t>
              </a:r>
              <a:r>
                <a:rPr lang="ru-RU" sz="1500" dirty="0" smtClean="0">
                  <a:solidFill>
                    <a:schemeClr val="tx1"/>
                  </a:solidFill>
                </a:rPr>
                <a:t>при </a:t>
              </a:r>
              <a:r>
                <a:rPr lang="ru-RU" sz="1500" dirty="0">
                  <a:solidFill>
                    <a:schemeClr val="tx1"/>
                  </a:solidFill>
                </a:rPr>
                <a:t>необходимости</a:t>
              </a:r>
              <a:endParaRPr lang="ru-RU" alt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170" name="Прямоугольник 169"/>
            <p:cNvSpPr/>
            <p:nvPr/>
          </p:nvSpPr>
          <p:spPr>
            <a:xfrm>
              <a:off x="8644100" y="4189958"/>
              <a:ext cx="2698730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500" dirty="0">
                  <a:solidFill>
                    <a:schemeClr val="tx1"/>
                  </a:solidFill>
                </a:rPr>
                <a:t>Принятие </a:t>
              </a:r>
              <a:r>
                <a:rPr lang="ru-RU" altLang="ru-RU" sz="1500" dirty="0" smtClean="0">
                  <a:solidFill>
                    <a:schemeClr val="tx1"/>
                  </a:solidFill>
                </a:rPr>
                <a:t>решения </a:t>
              </a:r>
              <a:r>
                <a:rPr lang="ru-RU" altLang="ru-RU" sz="1500" dirty="0">
                  <a:solidFill>
                    <a:schemeClr val="tx1"/>
                  </a:solidFill>
                </a:rPr>
                <a:t>о </a:t>
              </a:r>
              <a:r>
                <a:rPr lang="ru-RU" altLang="ru-RU" sz="1500" dirty="0" smtClean="0">
                  <a:solidFill>
                    <a:schemeClr val="tx1"/>
                  </a:solidFill>
                </a:rPr>
                <a:t>возмещении / отказе в возмещении средств страхователю</a:t>
              </a:r>
              <a:endParaRPr lang="ru-RU" alt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171" name="Прямоугольник 170"/>
            <p:cNvSpPr/>
            <p:nvPr/>
          </p:nvSpPr>
          <p:spPr>
            <a:xfrm>
              <a:off x="373435" y="4199718"/>
              <a:ext cx="2607099" cy="78298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200" b="1" dirty="0" smtClean="0">
                  <a:solidFill>
                    <a:schemeClr val="tx1"/>
                  </a:solidFill>
                </a:rPr>
                <a:t> </a:t>
              </a:r>
              <a:r>
                <a:rPr lang="ru-RU" altLang="ru-RU" sz="1500" dirty="0" smtClean="0">
                  <a:solidFill>
                    <a:schemeClr val="tx1"/>
                  </a:solidFill>
                </a:rPr>
                <a:t>Рассмотрение всех поступивших документов и занесение данных </a:t>
              </a:r>
              <a:br>
                <a:rPr lang="ru-RU" altLang="ru-RU" sz="1500" dirty="0" smtClean="0">
                  <a:solidFill>
                    <a:schemeClr val="tx1"/>
                  </a:solidFill>
                </a:rPr>
              </a:br>
              <a:r>
                <a:rPr lang="ru-RU" altLang="ru-RU" sz="1500" dirty="0" smtClean="0">
                  <a:solidFill>
                    <a:schemeClr val="tx1"/>
                  </a:solidFill>
                </a:rPr>
                <a:t>в ФК ФОПМ</a:t>
              </a:r>
              <a:endParaRPr lang="ru-RU" altLang="ru-RU" sz="15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2" name="Овал 171"/>
          <p:cNvSpPr/>
          <p:nvPr/>
        </p:nvSpPr>
        <p:spPr>
          <a:xfrm>
            <a:off x="3014693" y="7058879"/>
            <a:ext cx="196789" cy="20712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3" name="Овал 172"/>
          <p:cNvSpPr/>
          <p:nvPr/>
        </p:nvSpPr>
        <p:spPr>
          <a:xfrm>
            <a:off x="7810908" y="7058879"/>
            <a:ext cx="196789" cy="20712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5" name="Овал 174"/>
          <p:cNvSpPr/>
          <p:nvPr/>
        </p:nvSpPr>
        <p:spPr>
          <a:xfrm>
            <a:off x="13566476" y="7038139"/>
            <a:ext cx="196789" cy="20712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596799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13251</TotalTime>
  <Words>2774</Words>
  <Application>Microsoft Office PowerPoint</Application>
  <PresentationFormat>Произвольный</PresentationFormat>
  <Paragraphs>181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Calibri-Light</vt:lpstr>
      <vt:lpstr>Inter Black</vt:lpstr>
      <vt:lpstr>Montserrat</vt:lpstr>
      <vt:lpstr>Montserrat-Medium</vt:lpstr>
      <vt:lpstr>Montserrat-SemiBold</vt:lpstr>
      <vt:lpstr>MyriadPro-Cond</vt:lpstr>
      <vt:lpstr>Wingdings</vt:lpstr>
      <vt:lpstr>Office Theme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Игорь Лезин;Вдовин Дмитрий</dc:creator>
  <cp:lastModifiedBy>Климачёва Татьяна Евгеньевна</cp:lastModifiedBy>
  <cp:revision>1021</cp:revision>
  <cp:lastPrinted>2025-04-28T10:01:05Z</cp:lastPrinted>
  <dcterms:created xsi:type="dcterms:W3CDTF">2023-05-03T09:25:15Z</dcterms:created>
  <dcterms:modified xsi:type="dcterms:W3CDTF">2026-03-30T06:10:02Z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